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7" r:id="rId1"/>
    <p:sldMasterId id="2147483668" r:id="rId2"/>
    <p:sldMasterId id="2147483669" r:id="rId3"/>
  </p:sldMasterIdLst>
  <p:notesMasterIdLst>
    <p:notesMasterId r:id="rId3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jah Lehal"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CEEE685-F6FB-4AEA-A0BC-C2CB6EBEFB90}">
  <a:tblStyle styleId="{1CEEE685-F6FB-4AEA-A0BC-C2CB6EBEFB90}" styleName="Table_0">
    <a:wholeTbl>
      <a:tcStyle>
        <a:tcBdr>
          <a:left>
            <a:ln w="9525" cap="flat" cmpd="sng">
              <a:solidFill>
                <a:srgbClr val="9E9E9E"/>
              </a:solidFill>
              <a:prstDash val="solid"/>
              <a:round/>
              <a:headEnd type="none" w="med" len="med"/>
              <a:tailEnd type="none" w="med" len="med"/>
            </a:ln>
          </a:left>
          <a:right>
            <a:ln w="9525" cap="flat" cmpd="sng">
              <a:solidFill>
                <a:srgbClr val="9E9E9E"/>
              </a:solidFill>
              <a:prstDash val="solid"/>
              <a:round/>
              <a:headEnd type="none" w="med" len="med"/>
              <a:tailEnd type="none" w="med" len="med"/>
            </a:ln>
          </a:right>
          <a:top>
            <a:ln w="9525" cap="flat" cmpd="sng">
              <a:solidFill>
                <a:srgbClr val="9E9E9E"/>
              </a:solidFill>
              <a:prstDash val="solid"/>
              <a:round/>
              <a:headEnd type="none" w="med" len="med"/>
              <a:tailEnd type="none" w="med" len="med"/>
            </a:ln>
          </a:top>
          <a:bottom>
            <a:ln w="9525" cap="flat" cmpd="sng">
              <a:solidFill>
                <a:srgbClr val="9E9E9E"/>
              </a:solidFill>
              <a:prstDash val="solid"/>
              <a:round/>
              <a:headEnd type="none" w="med" len="med"/>
              <a:tailEnd type="none" w="med" len="med"/>
            </a:ln>
          </a:bottom>
          <a:insideH>
            <a:ln w="9525" cap="flat" cmpd="sng">
              <a:solidFill>
                <a:srgbClr val="9E9E9E"/>
              </a:solidFill>
              <a:prstDash val="solid"/>
              <a:round/>
              <a:headEnd type="none" w="med" len="med"/>
              <a:tailEnd type="none" w="med" len="med"/>
            </a:ln>
          </a:insideH>
          <a:insideV>
            <a:ln w="9525" cap="flat" cmpd="sng">
              <a:solidFill>
                <a:srgbClr val="9E9E9E"/>
              </a:solidFill>
              <a:prstDash val="solid"/>
              <a:round/>
              <a:headEnd type="none" w="med" len="med"/>
              <a:tailEnd type="none" w="med" len="med"/>
            </a:ln>
          </a:insideV>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31"/>
    <p:restoredTop sz="94643"/>
  </p:normalViewPr>
  <p:slideViewPr>
    <p:cSldViewPr snapToGrid="0" snapToObjects="1">
      <p:cViewPr varScale="1">
        <p:scale>
          <a:sx n="102" d="100"/>
          <a:sy n="102" d="100"/>
        </p:scale>
        <p:origin x="176"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notesMaster" Target="notesMasters/notesMaster1.xml"/><Relationship Id="rId35" Type="http://schemas.openxmlformats.org/officeDocument/2006/relationships/commentAuthors" Target="commentAuthors.xml"/><Relationship Id="rId36" Type="http://schemas.openxmlformats.org/officeDocument/2006/relationships/presProps" Target="presProp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7-04-17T18:56:29.930" idx="1">
    <p:pos x="6000" y="0"/>
    <p:text>+ari@clausehound.com there's a transition problem here - it seems that #4 starts first instead of #1</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7" name="Shape 7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solidFill>
                <a:srgbClr val="0000FF"/>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 name="Shape 18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Shape 19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Shape 2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 name="Shape 2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
              <a:t>(5) CLAUSEHOUND’s APPROACH IN THE CLASSROOM</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Shape 21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4" name="Shape 22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1" name="Shape 23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7" name="Shape 2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3" name="Shape 24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9" name="Shape 24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 name="Shape 8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4" name="Shape 25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8" name="Shape 26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4" name="Shape 27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Shape 27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0" name="Shape 28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6" name="Shape 28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2" name="Shape 2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txBox="1">
            <a:spLocks noGrp="1"/>
          </p:cNvSpPr>
          <p:nvPr>
            <p:ph type="body" idx="1"/>
          </p:nvPr>
        </p:nvSpPr>
        <p:spPr>
          <a:xfrm>
            <a:off x="685800" y="4343399"/>
            <a:ext cx="5486400" cy="4114800"/>
          </a:xfrm>
          <a:prstGeom prst="rect">
            <a:avLst/>
          </a:prstGeom>
          <a:noFill/>
          <a:ln>
            <a:noFill/>
          </a:ln>
        </p:spPr>
        <p:txBody>
          <a:bodyPr lIns="86175" tIns="86175" rIns="86175" bIns="86175" anchor="t" anchorCtr="0">
            <a:noAutofit/>
          </a:bodyPr>
          <a:lstStyle/>
          <a:p>
            <a:pPr marL="0" marR="0" lvl="0" indent="0" algn="l" rtl="0">
              <a:spcBef>
                <a:spcPts val="0"/>
              </a:spcBef>
              <a:buClr>
                <a:schemeClr val="dk1"/>
              </a:buClr>
              <a:buFont typeface="Arial"/>
              <a:buNone/>
            </a:pPr>
            <a:endParaRPr sz="800" b="0" i="1" u="none" strike="noStrike" cap="none">
              <a:solidFill>
                <a:schemeClr val="dk1"/>
              </a:solidFill>
              <a:latin typeface="Arial"/>
              <a:ea typeface="Arial"/>
              <a:cs typeface="Arial"/>
              <a:sym typeface="Arial"/>
            </a:endParaRPr>
          </a:p>
        </p:txBody>
      </p:sp>
      <p:sp>
        <p:nvSpPr>
          <p:cNvPr id="316" name="Shape 316"/>
          <p:cNvSpPr>
            <a:spLocks noGrp="1" noRot="1" noChangeAspect="1"/>
          </p:cNvSpPr>
          <p:nvPr>
            <p:ph type="sldImg" idx="2"/>
          </p:nvPr>
        </p:nvSpPr>
        <p:spPr>
          <a:xfrm>
            <a:off x="428625" y="686404"/>
            <a:ext cx="60006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Shape 330"/>
          <p:cNvSpPr>
            <a:spLocks noGrp="1" noRot="1" noChangeAspect="1"/>
          </p:cNvSpPr>
          <p:nvPr>
            <p:ph type="sldImg" idx="2"/>
          </p:nvPr>
        </p:nvSpPr>
        <p:spPr>
          <a:xfrm>
            <a:off x="428625" y="686404"/>
            <a:ext cx="60006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31" name="Shape 331"/>
          <p:cNvSpPr txBox="1">
            <a:spLocks noGrp="1"/>
          </p:cNvSpPr>
          <p:nvPr>
            <p:ph type="body" idx="1"/>
          </p:nvPr>
        </p:nvSpPr>
        <p:spPr>
          <a:xfrm>
            <a:off x="685800" y="4343399"/>
            <a:ext cx="5486400" cy="4114800"/>
          </a:xfrm>
          <a:prstGeom prst="rect">
            <a:avLst/>
          </a:prstGeom>
          <a:noFill/>
          <a:ln>
            <a:noFill/>
          </a:ln>
        </p:spPr>
        <p:txBody>
          <a:bodyPr lIns="91075" tIns="91075" rIns="91075" bIns="91075" anchor="t" anchorCtr="0">
            <a:noAutofit/>
          </a:bodyPr>
          <a:lstStyle/>
          <a:p>
            <a:pPr marL="0" marR="0" lvl="0" indent="0" algn="l" rtl="0">
              <a:spcBef>
                <a:spcPts val="0"/>
              </a:spcBef>
              <a:buClr>
                <a:schemeClr val="dk1"/>
              </a:buClr>
              <a:buFont typeface="Arial"/>
              <a:buNone/>
            </a:pPr>
            <a:endParaRPr sz="10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2" name="Shape 34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 name="Shape 9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317500" rtl="0">
              <a:spcBef>
                <a:spcPts val="0"/>
              </a:spcBef>
              <a:buSzPct val="100000"/>
              <a:buAutoNum type="arabicParenBoth"/>
            </a:pPr>
            <a:r>
              <a:rPr lang="en" sz="1400"/>
              <a:t>HOW CLAUSEHOUND WORKS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Shape 350"/>
          <p:cNvSpPr>
            <a:spLocks noGrp="1" noRot="1" noChangeAspect="1"/>
          </p:cNvSpPr>
          <p:nvPr>
            <p:ph type="sldImg" idx="2"/>
          </p:nvPr>
        </p:nvSpPr>
        <p:spPr>
          <a:xfrm>
            <a:off x="428625" y="686404"/>
            <a:ext cx="60006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51" name="Shape 351"/>
          <p:cNvSpPr txBox="1">
            <a:spLocks noGrp="1"/>
          </p:cNvSpPr>
          <p:nvPr>
            <p:ph type="body" idx="1"/>
          </p:nvPr>
        </p:nvSpPr>
        <p:spPr>
          <a:xfrm>
            <a:off x="685800" y="4343399"/>
            <a:ext cx="5486400" cy="4114800"/>
          </a:xfrm>
          <a:prstGeom prst="rect">
            <a:avLst/>
          </a:prstGeom>
          <a:noFill/>
          <a:ln>
            <a:noFill/>
          </a:ln>
        </p:spPr>
        <p:txBody>
          <a:bodyPr lIns="91075" tIns="91075" rIns="91075" bIns="91075" anchor="t" anchorCtr="0">
            <a:noAutofit/>
          </a:bodyPr>
          <a:lstStyle/>
          <a:p>
            <a:pPr marL="0" marR="0" lvl="0" indent="0" algn="l" rtl="0">
              <a:spcBef>
                <a:spcPts val="0"/>
              </a:spcBef>
              <a:buClr>
                <a:schemeClr val="dk1"/>
              </a:buClr>
              <a:buFont typeface="Arial"/>
              <a:buNone/>
            </a:pPr>
            <a:endParaRPr sz="10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txBox="1">
            <a:spLocks noGrp="1"/>
          </p:cNvSpPr>
          <p:nvPr>
            <p:ph type="body" idx="1"/>
          </p:nvPr>
        </p:nvSpPr>
        <p:spPr>
          <a:xfrm>
            <a:off x="685800" y="4343399"/>
            <a:ext cx="5486400" cy="4114800"/>
          </a:xfrm>
          <a:prstGeom prst="rect">
            <a:avLst/>
          </a:prstGeom>
          <a:noFill/>
          <a:ln>
            <a:noFill/>
          </a:ln>
        </p:spPr>
        <p:txBody>
          <a:bodyPr lIns="86175" tIns="86175" rIns="86175" bIns="86175" anchor="t" anchorCtr="0">
            <a:noAutofit/>
          </a:bodyPr>
          <a:lstStyle/>
          <a:p>
            <a:pPr marL="0" marR="0" lvl="0" indent="0" algn="l" rtl="0">
              <a:spcBef>
                <a:spcPts val="0"/>
              </a:spcBef>
              <a:buClr>
                <a:schemeClr val="dk1"/>
              </a:buClr>
              <a:buFont typeface="Arial"/>
              <a:buNone/>
            </a:pPr>
            <a:endParaRPr sz="1000" b="0" i="0" u="none" strike="noStrike" cap="none">
              <a:solidFill>
                <a:schemeClr val="dk1"/>
              </a:solidFill>
              <a:latin typeface="Arial"/>
              <a:ea typeface="Arial"/>
              <a:cs typeface="Arial"/>
              <a:sym typeface="Arial"/>
            </a:endParaRPr>
          </a:p>
        </p:txBody>
      </p:sp>
      <p:sp>
        <p:nvSpPr>
          <p:cNvPr id="109" name="Shape 109"/>
          <p:cNvSpPr>
            <a:spLocks noGrp="1" noRot="1" noChangeAspect="1"/>
          </p:cNvSpPr>
          <p:nvPr>
            <p:ph type="sldImg" idx="2"/>
          </p:nvPr>
        </p:nvSpPr>
        <p:spPr>
          <a:xfrm>
            <a:off x="428625" y="686404"/>
            <a:ext cx="60006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(2) HOW THE IDEA FOR CLAUSEHOUND CAME ABOUT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Shape 1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Clr>
                <a:schemeClr val="dk1"/>
              </a:buClr>
              <a:buAutoNum type="arabicParenR"/>
            </a:pPr>
            <a:r>
              <a:rPr lang="en"/>
              <a:t>(3) CORE ELEMENTS OF CLAUSEHOUND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428625" y="686404"/>
            <a:ext cx="60006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399"/>
            <a:ext cx="5486400" cy="4114800"/>
          </a:xfrm>
          <a:prstGeom prst="rect">
            <a:avLst/>
          </a:prstGeom>
          <a:noFill/>
          <a:ln>
            <a:noFill/>
          </a:ln>
        </p:spPr>
        <p:txBody>
          <a:bodyPr lIns="86175" tIns="86175" rIns="86175" bIns="86175" anchor="t" anchorCtr="0">
            <a:noAutofit/>
          </a:bodyPr>
          <a:lstStyle/>
          <a:p>
            <a:pPr marL="0" marR="0" lvl="0" indent="0" algn="l" rtl="0">
              <a:spcBef>
                <a:spcPts val="0"/>
              </a:spcBef>
              <a:buClr>
                <a:schemeClr val="dk1"/>
              </a:buClr>
              <a:buSzPct val="25000"/>
              <a:buFont typeface="Arial"/>
              <a:buNone/>
            </a:pPr>
            <a:r>
              <a:rPr lang="en" sz="800"/>
              <a:t>Demo </a:t>
            </a:r>
          </a:p>
          <a:p>
            <a:pPr marL="0" marR="0" lvl="0" indent="0" algn="l" rtl="0">
              <a:spcBef>
                <a:spcPts val="0"/>
              </a:spcBef>
              <a:buClr>
                <a:schemeClr val="dk1"/>
              </a:buClr>
              <a:buSzPct val="25000"/>
              <a:buFont typeface="Arial"/>
              <a:buNone/>
            </a:pPr>
            <a:r>
              <a:rPr lang="en" sz="800"/>
              <a:t>Legal doc design</a:t>
            </a:r>
          </a:p>
          <a:p>
            <a:pPr marL="431800" marR="0" lvl="0" indent="-266700" algn="l" rtl="0">
              <a:spcBef>
                <a:spcPts val="0"/>
              </a:spcBef>
              <a:buSzPct val="100000"/>
              <a:buAutoNum type="arabicPeriod"/>
            </a:pPr>
            <a:r>
              <a:rPr lang="en" sz="800"/>
              <a:t>Frameworks</a:t>
            </a:r>
          </a:p>
          <a:p>
            <a:pPr marL="431800" marR="0" lvl="0" indent="-266700" algn="l" rtl="0">
              <a:spcBef>
                <a:spcPts val="0"/>
              </a:spcBef>
              <a:buSzPct val="100000"/>
              <a:buAutoNum type="arabicPeriod"/>
            </a:pPr>
            <a:r>
              <a:rPr lang="en" sz="800"/>
              <a:t>Interchangeable frameworks</a:t>
            </a:r>
          </a:p>
          <a:p>
            <a:pPr marL="431800" marR="0" lvl="0" indent="-266700" algn="l" rtl="0">
              <a:spcBef>
                <a:spcPts val="0"/>
              </a:spcBef>
              <a:buSzPct val="100000"/>
              <a:buAutoNum type="arabicPeriod"/>
            </a:pPr>
            <a:r>
              <a:rPr lang="en" sz="800"/>
              <a:t>Filter</a:t>
            </a:r>
          </a:p>
          <a:p>
            <a:pPr marL="431800" marR="0" lvl="0" indent="-266700" algn="l" rtl="0">
              <a:spcBef>
                <a:spcPts val="0"/>
              </a:spcBef>
              <a:buSzPct val="100000"/>
              <a:buAutoNum type="arabicPeriod"/>
            </a:pPr>
            <a:r>
              <a:rPr lang="en" sz="800"/>
              <a:t>Diverse knowledge sources (case law, commentary, clauses, statutory law)</a:t>
            </a:r>
          </a:p>
          <a:p>
            <a:pPr marR="0" lvl="0" algn="l" rtl="0">
              <a:spcBef>
                <a:spcPts val="0"/>
              </a:spcBef>
              <a:buNone/>
            </a:pPr>
            <a:endParaRPr sz="800"/>
          </a:p>
          <a:p>
            <a:pPr marR="0" lvl="0" algn="l" rtl="0">
              <a:spcBef>
                <a:spcPts val="0"/>
              </a:spcBef>
              <a:buNone/>
            </a:pPr>
            <a:r>
              <a:rPr lang="en" sz="800"/>
              <a:t>Tacit Knowledge Transfer</a:t>
            </a:r>
          </a:p>
          <a:p>
            <a:pPr marL="0" marR="0" lvl="0" indent="0" algn="l" rtl="0">
              <a:spcBef>
                <a:spcPts val="0"/>
              </a:spcBef>
              <a:buClr>
                <a:schemeClr val="dk1"/>
              </a:buClr>
              <a:buSzPct val="25000"/>
              <a:buFont typeface="Arial"/>
              <a:buNone/>
            </a:pPr>
            <a:r>
              <a:rPr lang="en" sz="800"/>
              <a:t>Comment capture from MSA in compare</a:t>
            </a:r>
          </a:p>
          <a:p>
            <a:pPr marL="0" marR="0" lvl="0" indent="0" algn="l" rtl="0">
              <a:spcBef>
                <a:spcPts val="0"/>
              </a:spcBef>
              <a:buClr>
                <a:schemeClr val="dk1"/>
              </a:buClr>
              <a:buSzPct val="25000"/>
              <a:buFont typeface="Arial"/>
              <a:buNone/>
            </a:pPr>
            <a:r>
              <a:rPr lang="en" sz="800"/>
              <a:t>Comment capture when drafting (in DAT)</a:t>
            </a:r>
          </a:p>
          <a:p>
            <a:pPr marL="0" marR="0" lvl="0" indent="0" algn="l" rtl="0">
              <a:spcBef>
                <a:spcPts val="0"/>
              </a:spcBef>
              <a:buClr>
                <a:schemeClr val="dk1"/>
              </a:buClr>
              <a:buFont typeface="Arial"/>
              <a:buNone/>
            </a:pPr>
            <a:endParaRPr sz="800"/>
          </a:p>
          <a:p>
            <a:pPr marL="0" marR="0" lvl="0" indent="0" algn="l" rtl="0">
              <a:spcBef>
                <a:spcPts val="0"/>
              </a:spcBef>
              <a:buClr>
                <a:schemeClr val="dk1"/>
              </a:buClr>
              <a:buSzPct val="25000"/>
              <a:buFont typeface="Arial"/>
              <a:buNone/>
            </a:pPr>
            <a:r>
              <a:rPr lang="en" sz="800"/>
              <a:t>Learning Tool - Plott - demo stats match, and comment feature</a:t>
            </a:r>
          </a:p>
          <a:p>
            <a:pPr marL="0" marR="0" lvl="0" indent="0" algn="l" rtl="0">
              <a:spcBef>
                <a:spcPts val="0"/>
              </a:spcBef>
              <a:buClr>
                <a:schemeClr val="dk1"/>
              </a:buClr>
              <a:buFont typeface="Arial"/>
              <a:buNone/>
            </a:pPr>
            <a:endParaRPr sz="800"/>
          </a:p>
          <a:p>
            <a:pPr marL="0" marR="0" lvl="0" indent="0" algn="l" rtl="0">
              <a:spcBef>
                <a:spcPts val="0"/>
              </a:spcBef>
              <a:buClr>
                <a:schemeClr val="dk1"/>
              </a:buClr>
              <a:buSzPct val="25000"/>
              <a:buFont typeface="Arial"/>
              <a:buNone/>
            </a:pPr>
            <a:r>
              <a:rPr lang="en" sz="800"/>
              <a:t>Massive clause library</a:t>
            </a:r>
          </a:p>
          <a:p>
            <a:pPr marL="0" marR="0" lvl="0" indent="0" algn="l" rtl="0">
              <a:spcBef>
                <a:spcPts val="0"/>
              </a:spcBef>
              <a:buClr>
                <a:schemeClr val="dk1"/>
              </a:buClr>
              <a:buSzPct val="25000"/>
              <a:buFont typeface="Arial"/>
              <a:buNone/>
            </a:pPr>
            <a:r>
              <a:rPr lang="en" sz="800"/>
              <a:t>Demo tree of life - dispute resolution clauses</a:t>
            </a:r>
          </a:p>
          <a:p>
            <a:pPr marL="0" marR="0" lvl="0" indent="0" algn="l" rtl="0">
              <a:spcBef>
                <a:spcPts val="0"/>
              </a:spcBef>
              <a:buClr>
                <a:schemeClr val="dk1"/>
              </a:buClr>
              <a:buSzPct val="25000"/>
              <a:buFont typeface="Arial"/>
              <a:buNone/>
            </a:pPr>
            <a:r>
              <a:rPr lang="en" sz="800"/>
              <a:t>Demo search tool</a:t>
            </a:r>
          </a:p>
          <a:p>
            <a:pPr marL="0" marR="0" lvl="0" indent="0" algn="l" rtl="0">
              <a:spcBef>
                <a:spcPts val="0"/>
              </a:spcBef>
              <a:buClr>
                <a:schemeClr val="dk1"/>
              </a:buClr>
              <a:buSzPct val="25000"/>
              <a:buFont typeface="Arial"/>
              <a:buNone/>
            </a:pPr>
            <a:r>
              <a:rPr lang="en" sz="800"/>
              <a:t>Demo document library site permission tool</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Shape 17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(4) CLAUSEHOUND BEING USED BY LSUC, LEGAL CLINICS AND LAW SCHOOL CLASSROOMS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lt1"/>
        </a:solidFill>
        <a:effectLst/>
      </p:bgPr>
    </p:bg>
    <p:spTree>
      <p:nvGrpSpPr>
        <p:cNvPr id="1" name="Shape 10"/>
        <p:cNvGrpSpPr/>
        <p:nvPr/>
      </p:nvGrpSpPr>
      <p:grpSpPr>
        <a:xfrm>
          <a:off x="0" y="0"/>
          <a:ext cx="0" cy="0"/>
          <a:chOff x="0" y="0"/>
          <a:chExt cx="0" cy="0"/>
        </a:xfrm>
      </p:grpSpPr>
      <p:sp>
        <p:nvSpPr>
          <p:cNvPr id="11" name="Shape 11"/>
          <p:cNvSpPr txBox="1">
            <a:spLocks noGrp="1"/>
          </p:cNvSpPr>
          <p:nvPr>
            <p:ph type="ctrTitle"/>
          </p:nvPr>
        </p:nvSpPr>
        <p:spPr>
          <a:xfrm>
            <a:off x="685800" y="1583342"/>
            <a:ext cx="7772400" cy="1159856"/>
          </a:xfrm>
          <a:prstGeom prst="rect">
            <a:avLst/>
          </a:prstGeom>
        </p:spPr>
        <p:txBody>
          <a:bodyPr lIns="91425" tIns="91425" rIns="91425" bIns="91425" anchor="b" anchorCtr="0"/>
          <a:lstStyle>
            <a:lvl1pPr lvl="0" algn="ctr">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a:endParaRPr/>
          </a:p>
        </p:txBody>
      </p:sp>
      <p:sp>
        <p:nvSpPr>
          <p:cNvPr id="12" name="Shape 12"/>
          <p:cNvSpPr txBox="1">
            <a:spLocks noGrp="1"/>
          </p:cNvSpPr>
          <p:nvPr>
            <p:ph type="subTitle" idx="1"/>
          </p:nvPr>
        </p:nvSpPr>
        <p:spPr>
          <a:xfrm>
            <a:off x="685800" y="2840053"/>
            <a:ext cx="7772400" cy="784737"/>
          </a:xfrm>
          <a:prstGeom prst="rect">
            <a:avLst/>
          </a:prstGeom>
        </p:spPr>
        <p:txBody>
          <a:bodyPr lIns="91425" tIns="91425" rIns="91425" bIns="91425" anchor="t" anchorCtr="0"/>
          <a:lstStyle>
            <a:lvl1pPr lvl="0" algn="ctr">
              <a:spcBef>
                <a:spcPts val="0"/>
              </a:spcBef>
              <a:buClr>
                <a:schemeClr val="dk2"/>
              </a:buClr>
              <a:buNone/>
              <a:defRPr>
                <a:solidFill>
                  <a:schemeClr val="dk2"/>
                </a:solidFill>
              </a:defRPr>
            </a:lvl1pPr>
            <a:lvl2pPr lvl="1" algn="ctr">
              <a:spcBef>
                <a:spcPts val="0"/>
              </a:spcBef>
              <a:buClr>
                <a:schemeClr val="dk2"/>
              </a:buClr>
              <a:buSzPct val="100000"/>
              <a:buNone/>
              <a:defRPr sz="3000">
                <a:solidFill>
                  <a:schemeClr val="dk2"/>
                </a:solidFill>
              </a:defRPr>
            </a:lvl2pPr>
            <a:lvl3pPr lvl="2" algn="ctr">
              <a:spcBef>
                <a:spcPts val="0"/>
              </a:spcBef>
              <a:buClr>
                <a:schemeClr val="dk2"/>
              </a:buClr>
              <a:buSzPct val="100000"/>
              <a:buNone/>
              <a:defRPr sz="3000">
                <a:solidFill>
                  <a:schemeClr val="dk2"/>
                </a:solidFill>
              </a:defRPr>
            </a:lvl3pPr>
            <a:lvl4pPr lvl="3" algn="ctr">
              <a:spcBef>
                <a:spcPts val="0"/>
              </a:spcBef>
              <a:buClr>
                <a:schemeClr val="dk2"/>
              </a:buClr>
              <a:buSzPct val="100000"/>
              <a:buNone/>
              <a:defRPr sz="3000">
                <a:solidFill>
                  <a:schemeClr val="dk2"/>
                </a:solidFill>
              </a:defRPr>
            </a:lvl4pPr>
            <a:lvl5pPr lvl="4" algn="ctr">
              <a:spcBef>
                <a:spcPts val="0"/>
              </a:spcBef>
              <a:buClr>
                <a:schemeClr val="dk2"/>
              </a:buClr>
              <a:buSzPct val="100000"/>
              <a:buNone/>
              <a:defRPr sz="3000">
                <a:solidFill>
                  <a:schemeClr val="dk2"/>
                </a:solidFill>
              </a:defRPr>
            </a:lvl5pPr>
            <a:lvl6pPr lvl="5" algn="ctr">
              <a:spcBef>
                <a:spcPts val="0"/>
              </a:spcBef>
              <a:buClr>
                <a:schemeClr val="dk2"/>
              </a:buClr>
              <a:buSzPct val="100000"/>
              <a:buNone/>
              <a:defRPr sz="3000">
                <a:solidFill>
                  <a:schemeClr val="dk2"/>
                </a:solidFill>
              </a:defRPr>
            </a:lvl6pPr>
            <a:lvl7pPr lvl="6" algn="ctr">
              <a:spcBef>
                <a:spcPts val="0"/>
              </a:spcBef>
              <a:buClr>
                <a:schemeClr val="dk2"/>
              </a:buClr>
              <a:buSzPct val="100000"/>
              <a:buNone/>
              <a:defRPr sz="3000">
                <a:solidFill>
                  <a:schemeClr val="dk2"/>
                </a:solidFill>
              </a:defRPr>
            </a:lvl7pPr>
            <a:lvl8pPr lvl="7" algn="ctr">
              <a:spcBef>
                <a:spcPts val="0"/>
              </a:spcBef>
              <a:buClr>
                <a:schemeClr val="dk2"/>
              </a:buClr>
              <a:buSzPct val="100000"/>
              <a:buNone/>
              <a:defRPr sz="3000">
                <a:solidFill>
                  <a:schemeClr val="dk2"/>
                </a:solidFill>
              </a:defRPr>
            </a:lvl8pPr>
            <a:lvl9pPr lvl="8" algn="ctr">
              <a:spcBef>
                <a:spcPts val="0"/>
              </a:spcBef>
              <a:buClr>
                <a:schemeClr val="dk2"/>
              </a:buClr>
              <a:buSzPct val="100000"/>
              <a:buNone/>
              <a:defRPr sz="3000">
                <a:solidFill>
                  <a:schemeClr val="dk2"/>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4" name="Shape 44"/>
          <p:cNvSpPr txBox="1">
            <a:spLocks noGrp="1"/>
          </p:cNvSpPr>
          <p:nvPr>
            <p:ph type="sldNum" idx="12"/>
          </p:nvPr>
        </p:nvSpPr>
        <p:spPr>
          <a:xfrm>
            <a:off x="6477000" y="4857750"/>
            <a:ext cx="2133600" cy="2745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Arial"/>
              <a:buNone/>
            </a:pPr>
            <a:fld id="{00000000-1234-1234-1234-123412341234}" type="slidenum">
              <a:rPr lang="en" sz="1200" b="0" i="0" u="none" strike="noStrike" cap="none">
                <a:solidFill>
                  <a:srgbClr val="888888"/>
                </a:solidFill>
                <a:latin typeface="Arial"/>
                <a:ea typeface="Arial"/>
                <a:cs typeface="Arial"/>
                <a:sym typeface="Arial"/>
              </a:rPr>
              <a:t>‹#›</a:t>
            </a:fld>
            <a:endParaRPr lang="en" sz="1200" b="0" i="0" u="none" strike="noStrike" cap="none">
              <a:solidFill>
                <a:srgbClr val="888888"/>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7" name="Shape 47"/>
          <p:cNvSpPr txBox="1">
            <a:spLocks noGrp="1"/>
          </p:cNvSpPr>
          <p:nvPr>
            <p:ph type="body" idx="1"/>
          </p:nvPr>
        </p:nvSpPr>
        <p:spPr>
          <a:xfrm>
            <a:off x="457200" y="1200150"/>
            <a:ext cx="3994500" cy="3725700"/>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8" name="Shape 48"/>
          <p:cNvSpPr txBox="1">
            <a:spLocks noGrp="1"/>
          </p:cNvSpPr>
          <p:nvPr>
            <p:ph type="body" idx="2"/>
          </p:nvPr>
        </p:nvSpPr>
        <p:spPr>
          <a:xfrm>
            <a:off x="4692273" y="1200150"/>
            <a:ext cx="3994499" cy="3725700"/>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9" name="Shape 49"/>
          <p:cNvSpPr txBox="1">
            <a:spLocks noGrp="1"/>
          </p:cNvSpPr>
          <p:nvPr>
            <p:ph type="sldNum" idx="12"/>
          </p:nvPr>
        </p:nvSpPr>
        <p:spPr>
          <a:xfrm>
            <a:off x="6477000" y="4857750"/>
            <a:ext cx="2133600" cy="2745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Arial"/>
              <a:buNone/>
            </a:pPr>
            <a:fld id="{00000000-1234-1234-1234-123412341234}" type="slidenum">
              <a:rPr lang="en" sz="1200" b="0" i="0" u="none" strike="noStrike" cap="none">
                <a:solidFill>
                  <a:srgbClr val="888888"/>
                </a:solidFill>
                <a:latin typeface="Arial"/>
                <a:ea typeface="Arial"/>
                <a:cs typeface="Arial"/>
                <a:sym typeface="Arial"/>
              </a:rPr>
              <a:t>‹#›</a:t>
            </a:fld>
            <a:endParaRPr lang="en" sz="1200" b="0" i="0" u="none" strike="noStrike" cap="none">
              <a:solidFill>
                <a:srgbClr val="888888"/>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aption">
    <p:spTree>
      <p:nvGrpSpPr>
        <p:cNvPr id="1" name="Shape 50"/>
        <p:cNvGrpSpPr/>
        <p:nvPr/>
      </p:nvGrpSpPr>
      <p:grpSpPr>
        <a:xfrm>
          <a:off x="0" y="0"/>
          <a:ext cx="0" cy="0"/>
          <a:chOff x="0" y="0"/>
          <a:chExt cx="0" cy="0"/>
        </a:xfrm>
      </p:grpSpPr>
      <p:sp>
        <p:nvSpPr>
          <p:cNvPr id="51" name="Shape 51"/>
          <p:cNvSpPr txBox="1">
            <a:spLocks noGrp="1"/>
          </p:cNvSpPr>
          <p:nvPr>
            <p:ph type="body" idx="1"/>
          </p:nvPr>
        </p:nvSpPr>
        <p:spPr>
          <a:xfrm>
            <a:off x="457200" y="4406307"/>
            <a:ext cx="8229600" cy="519600"/>
          </a:xfrm>
          <a:prstGeom prst="rect">
            <a:avLst/>
          </a:prstGeom>
          <a:noFill/>
          <a:ln>
            <a:noFill/>
          </a:ln>
        </p:spPr>
        <p:txBody>
          <a:bodyPr lIns="91425" tIns="91425" rIns="91425" bIns="91425" anchor="t" anchorCtr="0"/>
          <a:lstStyle>
            <a:lvl1pPr lvl="0" algn="ctr" rtl="0">
              <a:spcBef>
                <a:spcPts val="360"/>
              </a:spcBef>
              <a:buFont typeface="Arial"/>
              <a:buNone/>
              <a:defRPr sz="1800"/>
            </a:lvl1pPr>
            <a:lvl2pPr lvl="1" rtl="0">
              <a:spcBef>
                <a:spcPts val="0"/>
              </a:spcBef>
              <a:defRPr sz="2400">
                <a:solidFill>
                  <a:schemeClr val="dk1"/>
                </a:solidFill>
              </a:defRPr>
            </a:lvl2pPr>
            <a:lvl3pPr lvl="2" rtl="0">
              <a:spcBef>
                <a:spcPts val="0"/>
              </a:spcBef>
              <a:defRPr sz="2400">
                <a:solidFill>
                  <a:schemeClr val="dk1"/>
                </a:solidFill>
              </a:defRPr>
            </a:lvl3pPr>
            <a:lvl4pPr lvl="3" rtl="0">
              <a:spcBef>
                <a:spcPts val="0"/>
              </a:spcBef>
              <a:defRPr sz="1800">
                <a:solidFill>
                  <a:schemeClr val="dk1"/>
                </a:solidFill>
              </a:defRPr>
            </a:lvl4pPr>
            <a:lvl5pPr lvl="4" rtl="0">
              <a:spcBef>
                <a:spcPts val="0"/>
              </a:spcBef>
              <a:defRPr sz="1800">
                <a:solidFill>
                  <a:schemeClr val="dk1"/>
                </a:solidFill>
              </a:defRPr>
            </a:lvl5pPr>
            <a:lvl6pPr lvl="5" rtl="0">
              <a:spcBef>
                <a:spcPts val="0"/>
              </a:spcBef>
              <a:defRPr sz="1800">
                <a:solidFill>
                  <a:schemeClr val="dk1"/>
                </a:solidFill>
              </a:defRPr>
            </a:lvl6pPr>
            <a:lvl7pPr lvl="6" rtl="0">
              <a:spcBef>
                <a:spcPts val="0"/>
              </a:spcBef>
              <a:defRPr sz="1800">
                <a:solidFill>
                  <a:schemeClr val="dk1"/>
                </a:solidFill>
              </a:defRPr>
            </a:lvl7pPr>
            <a:lvl8pPr lvl="7" rtl="0">
              <a:spcBef>
                <a:spcPts val="0"/>
              </a:spcBef>
              <a:defRPr sz="1800">
                <a:solidFill>
                  <a:schemeClr val="dk1"/>
                </a:solidFill>
              </a:defRPr>
            </a:lvl8pPr>
            <a:lvl9pPr lvl="8" rtl="0">
              <a:spcBef>
                <a:spcPts val="0"/>
              </a:spcBef>
              <a:defRPr sz="1800">
                <a:solidFill>
                  <a:schemeClr val="dk1"/>
                </a:solidFill>
              </a:defRPr>
            </a:lvl9pPr>
          </a:lstStyle>
          <a:p>
            <a:endParaRPr/>
          </a:p>
        </p:txBody>
      </p:sp>
      <p:sp>
        <p:nvSpPr>
          <p:cNvPr id="52" name="Shape 52"/>
          <p:cNvSpPr txBox="1">
            <a:spLocks noGrp="1"/>
          </p:cNvSpPr>
          <p:nvPr>
            <p:ph type="sldNum" idx="12"/>
          </p:nvPr>
        </p:nvSpPr>
        <p:spPr>
          <a:xfrm>
            <a:off x="6477000" y="4857750"/>
            <a:ext cx="2133600" cy="2745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Arial"/>
              <a:buNone/>
            </a:pPr>
            <a:fld id="{00000000-1234-1234-1234-123412341234}" type="slidenum">
              <a:rPr lang="en" sz="1200" b="0" i="0" u="none" strike="noStrike" cap="none">
                <a:solidFill>
                  <a:srgbClr val="888888"/>
                </a:solidFill>
                <a:latin typeface="Arial"/>
                <a:ea typeface="Arial"/>
                <a:cs typeface="Arial"/>
                <a:sym typeface="Arial"/>
              </a:rPr>
              <a:t>‹#›</a:t>
            </a:fld>
            <a:endParaRPr lang="en" sz="1200" b="0" i="0" u="none" strike="noStrike" cap="none">
              <a:solidFill>
                <a:srgbClr val="888888"/>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3"/>
        <p:cNvGrpSpPr/>
        <p:nvPr/>
      </p:nvGrpSpPr>
      <p:grpSpPr>
        <a:xfrm>
          <a:off x="0" y="0"/>
          <a:ext cx="0" cy="0"/>
          <a:chOff x="0" y="0"/>
          <a:chExt cx="0" cy="0"/>
        </a:xfrm>
      </p:grpSpPr>
      <p:sp>
        <p:nvSpPr>
          <p:cNvPr id="54" name="Shape 54"/>
          <p:cNvSpPr txBox="1">
            <a:spLocks noGrp="1"/>
          </p:cNvSpPr>
          <p:nvPr>
            <p:ph type="sldNum" idx="12"/>
          </p:nvPr>
        </p:nvSpPr>
        <p:spPr>
          <a:xfrm>
            <a:off x="6477000" y="4857750"/>
            <a:ext cx="2133600" cy="2745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Arial"/>
              <a:buNone/>
            </a:pPr>
            <a:fld id="{00000000-1234-1234-1234-123412341234}" type="slidenum">
              <a:rPr lang="en" sz="1200" b="0" i="0" u="none" strike="noStrike" cap="none">
                <a:solidFill>
                  <a:srgbClr val="888888"/>
                </a:solidFill>
                <a:latin typeface="Arial"/>
                <a:ea typeface="Arial"/>
                <a:cs typeface="Arial"/>
                <a:sym typeface="Arial"/>
              </a:rPr>
              <a:t>‹#›</a:t>
            </a:fld>
            <a:endParaRPr lang="en" sz="1200" b="0" i="0" u="none" strike="noStrike" cap="none">
              <a:solidFill>
                <a:srgbClr val="888888"/>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lt1"/>
        </a:solidFill>
        <a:effectLst/>
      </p:bgPr>
    </p:bg>
    <p:spTree>
      <p:nvGrpSpPr>
        <p:cNvPr id="1" name="Shape 60"/>
        <p:cNvGrpSpPr/>
        <p:nvPr/>
      </p:nvGrpSpPr>
      <p:grpSpPr>
        <a:xfrm>
          <a:off x="0" y="0"/>
          <a:ext cx="0" cy="0"/>
          <a:chOff x="0" y="0"/>
          <a:chExt cx="0" cy="0"/>
        </a:xfrm>
      </p:grpSpPr>
      <p:sp>
        <p:nvSpPr>
          <p:cNvPr id="61" name="Shape 61"/>
          <p:cNvSpPr txBox="1">
            <a:spLocks noGrp="1"/>
          </p:cNvSpPr>
          <p:nvPr>
            <p:ph type="ctrTitle"/>
          </p:nvPr>
        </p:nvSpPr>
        <p:spPr>
          <a:xfrm>
            <a:off x="685800" y="1583342"/>
            <a:ext cx="7772400" cy="1159800"/>
          </a:xfrm>
          <a:prstGeom prst="rect">
            <a:avLst/>
          </a:prstGeom>
        </p:spPr>
        <p:txBody>
          <a:bodyPr lIns="91425" tIns="91425" rIns="91425" bIns="91425" anchor="b" anchorCtr="0"/>
          <a:lstStyle>
            <a:lvl1pPr lvl="0" algn="ctr" rtl="0">
              <a:spcBef>
                <a:spcPts val="0"/>
              </a:spcBef>
              <a:buSzPct val="100000"/>
              <a:defRPr sz="4800"/>
            </a:lvl1pPr>
            <a:lvl2pPr lvl="1" algn="ctr" rtl="0">
              <a:spcBef>
                <a:spcPts val="0"/>
              </a:spcBef>
              <a:buSzPct val="100000"/>
              <a:defRPr sz="4800"/>
            </a:lvl2pPr>
            <a:lvl3pPr lvl="2" algn="ctr" rtl="0">
              <a:spcBef>
                <a:spcPts val="0"/>
              </a:spcBef>
              <a:buSzPct val="100000"/>
              <a:defRPr sz="4800"/>
            </a:lvl3pPr>
            <a:lvl4pPr lvl="3" algn="ctr" rtl="0">
              <a:spcBef>
                <a:spcPts val="0"/>
              </a:spcBef>
              <a:buSzPct val="100000"/>
              <a:defRPr sz="4800"/>
            </a:lvl4pPr>
            <a:lvl5pPr lvl="4" algn="ctr" rtl="0">
              <a:spcBef>
                <a:spcPts val="0"/>
              </a:spcBef>
              <a:buSzPct val="100000"/>
              <a:defRPr sz="4800"/>
            </a:lvl5pPr>
            <a:lvl6pPr lvl="5" algn="ctr" rtl="0">
              <a:spcBef>
                <a:spcPts val="0"/>
              </a:spcBef>
              <a:buSzPct val="100000"/>
              <a:defRPr sz="4800"/>
            </a:lvl6pPr>
            <a:lvl7pPr lvl="6" algn="ctr" rtl="0">
              <a:spcBef>
                <a:spcPts val="0"/>
              </a:spcBef>
              <a:buSzPct val="100000"/>
              <a:defRPr sz="4800"/>
            </a:lvl7pPr>
            <a:lvl8pPr lvl="7" algn="ctr" rtl="0">
              <a:spcBef>
                <a:spcPts val="0"/>
              </a:spcBef>
              <a:buSzPct val="100000"/>
              <a:defRPr sz="4800"/>
            </a:lvl8pPr>
            <a:lvl9pPr lvl="8" algn="ctr" rtl="0">
              <a:spcBef>
                <a:spcPts val="0"/>
              </a:spcBef>
              <a:buSzPct val="100000"/>
              <a:defRPr sz="4800"/>
            </a:lvl9pPr>
          </a:lstStyle>
          <a:p>
            <a:endParaRPr/>
          </a:p>
        </p:txBody>
      </p:sp>
      <p:sp>
        <p:nvSpPr>
          <p:cNvPr id="62" name="Shape 62"/>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lvl="0" algn="ctr" rtl="0">
              <a:spcBef>
                <a:spcPts val="0"/>
              </a:spcBef>
              <a:buClr>
                <a:schemeClr val="dk2"/>
              </a:buClr>
              <a:buNone/>
              <a:defRPr>
                <a:solidFill>
                  <a:schemeClr val="dk2"/>
                </a:solidFill>
              </a:defRPr>
            </a:lvl1pPr>
            <a:lvl2pPr lvl="1" algn="ctr" rtl="0">
              <a:spcBef>
                <a:spcPts val="0"/>
              </a:spcBef>
              <a:buClr>
                <a:schemeClr val="dk2"/>
              </a:buClr>
              <a:buSzPct val="100000"/>
              <a:buNone/>
              <a:defRPr sz="3000">
                <a:solidFill>
                  <a:schemeClr val="dk2"/>
                </a:solidFill>
              </a:defRPr>
            </a:lvl2pPr>
            <a:lvl3pPr lvl="2" algn="ctr" rtl="0">
              <a:spcBef>
                <a:spcPts val="0"/>
              </a:spcBef>
              <a:buClr>
                <a:schemeClr val="dk2"/>
              </a:buClr>
              <a:buSzPct val="100000"/>
              <a:buNone/>
              <a:defRPr sz="3000">
                <a:solidFill>
                  <a:schemeClr val="dk2"/>
                </a:solidFill>
              </a:defRPr>
            </a:lvl3pPr>
            <a:lvl4pPr lvl="3" algn="ctr" rtl="0">
              <a:spcBef>
                <a:spcPts val="0"/>
              </a:spcBef>
              <a:buClr>
                <a:schemeClr val="dk2"/>
              </a:buClr>
              <a:buSzPct val="100000"/>
              <a:buNone/>
              <a:defRPr sz="3000">
                <a:solidFill>
                  <a:schemeClr val="dk2"/>
                </a:solidFill>
              </a:defRPr>
            </a:lvl4pPr>
            <a:lvl5pPr lvl="4" algn="ctr" rtl="0">
              <a:spcBef>
                <a:spcPts val="0"/>
              </a:spcBef>
              <a:buClr>
                <a:schemeClr val="dk2"/>
              </a:buClr>
              <a:buSzPct val="100000"/>
              <a:buNone/>
              <a:defRPr sz="3000">
                <a:solidFill>
                  <a:schemeClr val="dk2"/>
                </a:solidFill>
              </a:defRPr>
            </a:lvl5pPr>
            <a:lvl6pPr lvl="5" algn="ctr" rtl="0">
              <a:spcBef>
                <a:spcPts val="0"/>
              </a:spcBef>
              <a:buClr>
                <a:schemeClr val="dk2"/>
              </a:buClr>
              <a:buSzPct val="100000"/>
              <a:buNone/>
              <a:defRPr sz="3000">
                <a:solidFill>
                  <a:schemeClr val="dk2"/>
                </a:solidFill>
              </a:defRPr>
            </a:lvl6pPr>
            <a:lvl7pPr lvl="6" algn="ctr" rtl="0">
              <a:spcBef>
                <a:spcPts val="0"/>
              </a:spcBef>
              <a:buClr>
                <a:schemeClr val="dk2"/>
              </a:buClr>
              <a:buSzPct val="100000"/>
              <a:buNone/>
              <a:defRPr sz="3000">
                <a:solidFill>
                  <a:schemeClr val="dk2"/>
                </a:solidFill>
              </a:defRPr>
            </a:lvl7pPr>
            <a:lvl8pPr lvl="7" algn="ctr" rtl="0">
              <a:spcBef>
                <a:spcPts val="0"/>
              </a:spcBef>
              <a:buClr>
                <a:schemeClr val="dk2"/>
              </a:buClr>
              <a:buSzPct val="100000"/>
              <a:buNone/>
              <a:defRPr sz="3000">
                <a:solidFill>
                  <a:schemeClr val="dk2"/>
                </a:solidFill>
              </a:defRPr>
            </a:lvl8pPr>
            <a:lvl9pPr lvl="8" algn="ctr" rtl="0">
              <a:spcBef>
                <a:spcPts val="0"/>
              </a:spcBef>
              <a:buClr>
                <a:schemeClr val="dk2"/>
              </a:buClr>
              <a:buSzPct val="100000"/>
              <a:buNone/>
              <a:defRPr sz="3000">
                <a:solidFill>
                  <a:schemeClr val="dk2"/>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63"/>
        <p:cNvGrpSpPr/>
        <p:nvPr/>
      </p:nvGrpSpPr>
      <p:grpSpPr>
        <a:xfrm>
          <a:off x="0" y="0"/>
          <a:ext cx="0" cy="0"/>
          <a:chOff x="0" y="0"/>
          <a:chExt cx="0" cy="0"/>
        </a:xfrm>
      </p:grpSpPr>
      <p:sp>
        <p:nvSpPr>
          <p:cNvPr id="64" name="Shape 64"/>
          <p:cNvSpPr txBox="1">
            <a:spLocks noGrp="1"/>
          </p:cNvSpPr>
          <p:nvPr>
            <p:ph type="title"/>
          </p:nvPr>
        </p:nvSpPr>
        <p:spPr>
          <a:xfrm>
            <a:off x="457200" y="205978"/>
            <a:ext cx="8229600" cy="857400"/>
          </a:xfrm>
          <a:prstGeom prst="rect">
            <a:avLst/>
          </a:prstGeom>
        </p:spPr>
        <p:txBody>
          <a:bodyPr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5" name="Shape 65"/>
          <p:cNvSpPr txBox="1">
            <a:spLocks noGrp="1"/>
          </p:cNvSpPr>
          <p:nvPr>
            <p:ph type="body" idx="1"/>
          </p:nvPr>
        </p:nvSpPr>
        <p:spPr>
          <a:xfrm>
            <a:off x="457200" y="1200150"/>
            <a:ext cx="8229600" cy="37257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457200" y="205978"/>
            <a:ext cx="8229600" cy="857400"/>
          </a:xfrm>
          <a:prstGeom prst="rect">
            <a:avLst/>
          </a:prstGeom>
        </p:spPr>
        <p:txBody>
          <a:bodyPr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8" name="Shape 68"/>
          <p:cNvSpPr txBox="1">
            <a:spLocks noGrp="1"/>
          </p:cNvSpPr>
          <p:nvPr>
            <p:ph type="body" idx="1"/>
          </p:nvPr>
        </p:nvSpPr>
        <p:spPr>
          <a:xfrm>
            <a:off x="457200" y="1200150"/>
            <a:ext cx="3994500" cy="37257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9" name="Shape 69"/>
          <p:cNvSpPr txBox="1">
            <a:spLocks noGrp="1"/>
          </p:cNvSpPr>
          <p:nvPr>
            <p:ph type="body" idx="2"/>
          </p:nvPr>
        </p:nvSpPr>
        <p:spPr>
          <a:xfrm>
            <a:off x="4692273" y="1200150"/>
            <a:ext cx="3994500" cy="37257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457200" y="205978"/>
            <a:ext cx="8229600" cy="857400"/>
          </a:xfrm>
          <a:prstGeom prst="rect">
            <a:avLst/>
          </a:prstGeom>
        </p:spPr>
        <p:txBody>
          <a:bodyPr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Caption">
    <p:spTree>
      <p:nvGrpSpPr>
        <p:cNvPr id="1" name="Shape 72"/>
        <p:cNvGrpSpPr/>
        <p:nvPr/>
      </p:nvGrpSpPr>
      <p:grpSpPr>
        <a:xfrm>
          <a:off x="0" y="0"/>
          <a:ext cx="0" cy="0"/>
          <a:chOff x="0" y="0"/>
          <a:chExt cx="0" cy="0"/>
        </a:xfrm>
      </p:grpSpPr>
      <p:sp>
        <p:nvSpPr>
          <p:cNvPr id="73" name="Shape 73"/>
          <p:cNvSpPr txBox="1">
            <a:spLocks noGrp="1"/>
          </p:cNvSpPr>
          <p:nvPr>
            <p:ph type="body" idx="1"/>
          </p:nvPr>
        </p:nvSpPr>
        <p:spPr>
          <a:xfrm>
            <a:off x="457200" y="4406309"/>
            <a:ext cx="8229600" cy="519600"/>
          </a:xfrm>
          <a:prstGeom prst="rect">
            <a:avLst/>
          </a:prstGeom>
        </p:spPr>
        <p:txBody>
          <a:bodyPr lIns="91425" tIns="91425" rIns="91425" bIns="91425" anchor="t" anchorCtr="0"/>
          <a:lstStyle>
            <a:lvl1pPr lvl="0" algn="ctr" rtl="0">
              <a:spcBef>
                <a:spcPts val="360"/>
              </a:spcBef>
              <a:buSzPct val="100000"/>
              <a:buNone/>
              <a:defRPr sz="1800"/>
            </a:lvl1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74"/>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05978"/>
            <a:ext cx="8229600" cy="85725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5" name="Shape 15"/>
          <p:cNvSpPr txBox="1">
            <a:spLocks noGrp="1"/>
          </p:cNvSpPr>
          <p:nvPr>
            <p:ph type="body" idx="1"/>
          </p:nvPr>
        </p:nvSpPr>
        <p:spPr>
          <a:xfrm>
            <a:off x="457200" y="1200150"/>
            <a:ext cx="8229600" cy="372568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05978"/>
            <a:ext cx="8229600" cy="85725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457200" y="1200150"/>
            <a:ext cx="3994525" cy="372568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body" idx="2"/>
          </p:nvPr>
        </p:nvSpPr>
        <p:spPr>
          <a:xfrm>
            <a:off x="4692273" y="1200150"/>
            <a:ext cx="3994525" cy="372568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457200" y="205978"/>
            <a:ext cx="8229600" cy="85725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2"/>
        <p:cNvGrpSpPr/>
        <p:nvPr/>
      </p:nvGrpSpPr>
      <p:grpSpPr>
        <a:xfrm>
          <a:off x="0" y="0"/>
          <a:ext cx="0" cy="0"/>
          <a:chOff x="0" y="0"/>
          <a:chExt cx="0" cy="0"/>
        </a:xfrm>
      </p:grpSpPr>
      <p:sp>
        <p:nvSpPr>
          <p:cNvPr id="23" name="Shape 23"/>
          <p:cNvSpPr txBox="1">
            <a:spLocks noGrp="1"/>
          </p:cNvSpPr>
          <p:nvPr>
            <p:ph type="body" idx="1"/>
          </p:nvPr>
        </p:nvSpPr>
        <p:spPr>
          <a:xfrm>
            <a:off x="457200" y="4406309"/>
            <a:ext cx="8229600" cy="519520"/>
          </a:xfrm>
          <a:prstGeom prst="rect">
            <a:avLst/>
          </a:prstGeom>
        </p:spPr>
        <p:txBody>
          <a:bodyPr lIns="91425" tIns="91425" rIns="91425" bIns="91425" anchor="t" anchorCtr="0"/>
          <a:lstStyle>
            <a:lvl1pPr lvl="0" algn="ctr">
              <a:spcBef>
                <a:spcPts val="360"/>
              </a:spcBef>
              <a:buSzPct val="100000"/>
              <a:buNone/>
              <a:defRPr sz="1800"/>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4"/>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lt1"/>
        </a:solidFill>
        <a:effectLst/>
      </p:bgPr>
    </p:bg>
    <p:spTree>
      <p:nvGrpSpPr>
        <p:cNvPr id="1" name="Shape 30"/>
        <p:cNvGrpSpPr/>
        <p:nvPr/>
      </p:nvGrpSpPr>
      <p:grpSpPr>
        <a:xfrm>
          <a:off x="0" y="0"/>
          <a:ext cx="0" cy="0"/>
          <a:chOff x="0" y="0"/>
          <a:chExt cx="0" cy="0"/>
        </a:xfrm>
      </p:grpSpPr>
      <p:sp>
        <p:nvSpPr>
          <p:cNvPr id="31" name="Shape 31"/>
          <p:cNvSpPr txBox="1">
            <a:spLocks noGrp="1"/>
          </p:cNvSpPr>
          <p:nvPr>
            <p:ph type="ctrTitle"/>
          </p:nvPr>
        </p:nvSpPr>
        <p:spPr>
          <a:xfrm>
            <a:off x="685800" y="1583341"/>
            <a:ext cx="7772400" cy="1159800"/>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dk1"/>
              </a:buClr>
              <a:buFont typeface="Arial"/>
              <a:buNone/>
              <a:defRPr sz="4800" b="1" i="0" u="none" strike="noStrike" cap="none">
                <a:solidFill>
                  <a:schemeClr val="dk1"/>
                </a:solidFill>
                <a:latin typeface="Arial"/>
                <a:ea typeface="Arial"/>
                <a:cs typeface="Arial"/>
                <a:sym typeface="Arial"/>
              </a:defRPr>
            </a:lvl1pPr>
            <a:lvl2pPr marL="0" marR="0" lvl="1" indent="0" algn="ctr" rtl="0">
              <a:lnSpc>
                <a:spcPct val="100000"/>
              </a:lnSpc>
              <a:spcBef>
                <a:spcPts val="0"/>
              </a:spcBef>
              <a:spcAft>
                <a:spcPts val="0"/>
              </a:spcAft>
              <a:buClr>
                <a:schemeClr val="dk1"/>
              </a:buClr>
              <a:buFont typeface="Arial"/>
              <a:buNone/>
              <a:defRPr sz="4800" b="1" i="0" u="none" strike="noStrike" cap="none">
                <a:solidFill>
                  <a:schemeClr val="dk1"/>
                </a:solidFill>
                <a:latin typeface="Arial"/>
                <a:ea typeface="Arial"/>
                <a:cs typeface="Arial"/>
                <a:sym typeface="Arial"/>
              </a:defRPr>
            </a:lvl2pPr>
            <a:lvl3pPr marL="0" marR="0" lvl="2" indent="0" algn="ctr" rtl="0">
              <a:spcBef>
                <a:spcPts val="0"/>
              </a:spcBef>
              <a:buClr>
                <a:schemeClr val="dk1"/>
              </a:buClr>
              <a:buFont typeface="Arial"/>
              <a:buNone/>
              <a:defRPr sz="4800" b="1" i="0" u="none" strike="noStrike" cap="none">
                <a:solidFill>
                  <a:schemeClr val="dk1"/>
                </a:solidFill>
              </a:defRPr>
            </a:lvl3pPr>
            <a:lvl4pPr marL="0" marR="0" lvl="3" indent="0" algn="ctr" rtl="0">
              <a:spcBef>
                <a:spcPts val="0"/>
              </a:spcBef>
              <a:buClr>
                <a:schemeClr val="dk1"/>
              </a:buClr>
              <a:buFont typeface="Arial"/>
              <a:buNone/>
              <a:defRPr sz="4800" b="1" i="0" u="none" strike="noStrike" cap="none">
                <a:solidFill>
                  <a:schemeClr val="dk1"/>
                </a:solidFill>
              </a:defRPr>
            </a:lvl4pPr>
            <a:lvl5pPr marL="0" marR="0" lvl="4" indent="0" algn="ctr" rtl="0">
              <a:spcBef>
                <a:spcPts val="0"/>
              </a:spcBef>
              <a:buClr>
                <a:schemeClr val="dk1"/>
              </a:buClr>
              <a:buFont typeface="Arial"/>
              <a:buNone/>
              <a:defRPr sz="4800" b="1" i="0" u="none" strike="noStrike" cap="none">
                <a:solidFill>
                  <a:schemeClr val="dk1"/>
                </a:solidFill>
              </a:defRPr>
            </a:lvl5pPr>
            <a:lvl6pPr marL="0" marR="0" lvl="5" indent="0" algn="ctr" rtl="0">
              <a:spcBef>
                <a:spcPts val="0"/>
              </a:spcBef>
              <a:buClr>
                <a:schemeClr val="dk1"/>
              </a:buClr>
              <a:buFont typeface="Arial"/>
              <a:buNone/>
              <a:defRPr sz="4800" b="1" i="0" u="none" strike="noStrike" cap="none">
                <a:solidFill>
                  <a:schemeClr val="dk1"/>
                </a:solidFill>
              </a:defRPr>
            </a:lvl6pPr>
            <a:lvl7pPr marL="0" marR="0" lvl="6" indent="0" algn="ctr" rtl="0">
              <a:spcBef>
                <a:spcPts val="0"/>
              </a:spcBef>
              <a:buClr>
                <a:schemeClr val="dk1"/>
              </a:buClr>
              <a:buFont typeface="Arial"/>
              <a:buNone/>
              <a:defRPr sz="4800" b="1" i="0" u="none" strike="noStrike" cap="none">
                <a:solidFill>
                  <a:schemeClr val="dk1"/>
                </a:solidFill>
              </a:defRPr>
            </a:lvl7pPr>
            <a:lvl8pPr marL="0" marR="0" lvl="7" indent="0" algn="ctr" rtl="0">
              <a:spcBef>
                <a:spcPts val="0"/>
              </a:spcBef>
              <a:buClr>
                <a:schemeClr val="dk1"/>
              </a:buClr>
              <a:buFont typeface="Arial"/>
              <a:buNone/>
              <a:defRPr sz="4800" b="1" i="0" u="none" strike="noStrike" cap="none">
                <a:solidFill>
                  <a:schemeClr val="dk1"/>
                </a:solidFill>
              </a:defRPr>
            </a:lvl8pPr>
            <a:lvl9pPr marL="0" marR="0" lvl="8" indent="0" algn="ctr" rtl="0">
              <a:spcBef>
                <a:spcPts val="0"/>
              </a:spcBef>
              <a:buClr>
                <a:schemeClr val="dk1"/>
              </a:buClr>
              <a:buFont typeface="Arial"/>
              <a:buNone/>
              <a:defRPr sz="4800" b="1" i="0" u="none" strike="noStrike" cap="none">
                <a:solidFill>
                  <a:schemeClr val="dk1"/>
                </a:solidFill>
              </a:defRPr>
            </a:lvl9pPr>
          </a:lstStyle>
          <a:p>
            <a:endParaRPr/>
          </a:p>
        </p:txBody>
      </p:sp>
      <p:sp>
        <p:nvSpPr>
          <p:cNvPr id="32" name="Shape 32"/>
          <p:cNvSpPr txBox="1">
            <a:spLocks noGrp="1"/>
          </p:cNvSpPr>
          <p:nvPr>
            <p:ph type="subTitle" idx="1"/>
          </p:nvPr>
        </p:nvSpPr>
        <p:spPr>
          <a:xfrm>
            <a:off x="685800" y="2840050"/>
            <a:ext cx="7772400" cy="784800"/>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2"/>
              </a:buClr>
              <a:buFont typeface="Arial"/>
              <a:buNone/>
              <a:defRPr sz="3000" b="0" i="0" u="none" strike="noStrike" cap="none">
                <a:solidFill>
                  <a:schemeClr val="dk2"/>
                </a:solidFill>
                <a:latin typeface="Arial"/>
                <a:ea typeface="Arial"/>
                <a:cs typeface="Arial"/>
                <a:sym typeface="Arial"/>
              </a:defRPr>
            </a:lvl1pPr>
            <a:lvl2pPr marL="0" marR="0" lvl="1" indent="0" algn="ctr" rtl="0">
              <a:lnSpc>
                <a:spcPct val="100000"/>
              </a:lnSpc>
              <a:spcBef>
                <a:spcPts val="0"/>
              </a:spcBef>
              <a:spcAft>
                <a:spcPts val="0"/>
              </a:spcAft>
              <a:buClr>
                <a:schemeClr val="dk2"/>
              </a:buClr>
              <a:buFont typeface="Arial"/>
              <a:buNone/>
              <a:defRPr sz="3000" b="0" i="0" u="none" strike="noStrike" cap="none">
                <a:solidFill>
                  <a:schemeClr val="dk2"/>
                </a:solidFill>
                <a:latin typeface="Arial"/>
                <a:ea typeface="Arial"/>
                <a:cs typeface="Arial"/>
                <a:sym typeface="Arial"/>
              </a:defRPr>
            </a:lvl2pPr>
            <a:lvl3pPr marL="0" marR="0" lvl="2" indent="0" algn="ctr" rtl="0">
              <a:lnSpc>
                <a:spcPct val="100000"/>
              </a:lnSpc>
              <a:spcBef>
                <a:spcPts val="0"/>
              </a:spcBef>
              <a:spcAft>
                <a:spcPts val="0"/>
              </a:spcAft>
              <a:buClr>
                <a:schemeClr val="dk2"/>
              </a:buClr>
              <a:buFont typeface="Arial"/>
              <a:buNone/>
              <a:defRPr sz="3000" b="0" i="0" u="none" strike="noStrike" cap="none">
                <a:solidFill>
                  <a:schemeClr val="dk2"/>
                </a:solidFill>
                <a:latin typeface="Arial"/>
                <a:ea typeface="Arial"/>
                <a:cs typeface="Arial"/>
                <a:sym typeface="Arial"/>
              </a:defRPr>
            </a:lvl3pPr>
            <a:lvl4pPr marL="0" marR="0" lvl="3" indent="0" algn="ctr" rtl="0">
              <a:lnSpc>
                <a:spcPct val="100000"/>
              </a:lnSpc>
              <a:spcBef>
                <a:spcPts val="0"/>
              </a:spcBef>
              <a:spcAft>
                <a:spcPts val="0"/>
              </a:spcAft>
              <a:buClr>
                <a:schemeClr val="dk2"/>
              </a:buClr>
              <a:buFont typeface="Arial"/>
              <a:buNone/>
              <a:defRPr sz="3000" b="0" i="0" u="none" strike="noStrike" cap="none">
                <a:solidFill>
                  <a:schemeClr val="dk2"/>
                </a:solidFill>
                <a:latin typeface="Arial"/>
                <a:ea typeface="Arial"/>
                <a:cs typeface="Arial"/>
                <a:sym typeface="Arial"/>
              </a:defRPr>
            </a:lvl4pPr>
            <a:lvl5pPr marL="0" marR="0" lvl="4" indent="0" algn="ctr" rtl="0">
              <a:lnSpc>
                <a:spcPct val="100000"/>
              </a:lnSpc>
              <a:spcBef>
                <a:spcPts val="0"/>
              </a:spcBef>
              <a:spcAft>
                <a:spcPts val="0"/>
              </a:spcAft>
              <a:buClr>
                <a:schemeClr val="dk2"/>
              </a:buClr>
              <a:buFont typeface="Arial"/>
              <a:buNone/>
              <a:defRPr sz="3000" b="0" i="0" u="none" strike="noStrike" cap="none">
                <a:solidFill>
                  <a:schemeClr val="dk2"/>
                </a:solidFill>
                <a:latin typeface="Arial"/>
                <a:ea typeface="Arial"/>
                <a:cs typeface="Arial"/>
                <a:sym typeface="Arial"/>
              </a:defRPr>
            </a:lvl5pPr>
            <a:lvl6pPr marL="0" marR="0" lvl="5" indent="0" algn="ctr" rtl="0">
              <a:lnSpc>
                <a:spcPct val="100000"/>
              </a:lnSpc>
              <a:spcBef>
                <a:spcPts val="0"/>
              </a:spcBef>
              <a:spcAft>
                <a:spcPts val="0"/>
              </a:spcAft>
              <a:buClr>
                <a:schemeClr val="dk2"/>
              </a:buClr>
              <a:buFont typeface="Arial"/>
              <a:buNone/>
              <a:defRPr sz="3000" b="0" i="0" u="none" strike="noStrike" cap="none">
                <a:solidFill>
                  <a:schemeClr val="dk2"/>
                </a:solidFill>
                <a:latin typeface="Arial"/>
                <a:ea typeface="Arial"/>
                <a:cs typeface="Arial"/>
                <a:sym typeface="Arial"/>
              </a:defRPr>
            </a:lvl6pPr>
            <a:lvl7pPr marL="0" marR="0" lvl="6" indent="0" algn="ctr" rtl="0">
              <a:lnSpc>
                <a:spcPct val="100000"/>
              </a:lnSpc>
              <a:spcBef>
                <a:spcPts val="0"/>
              </a:spcBef>
              <a:spcAft>
                <a:spcPts val="0"/>
              </a:spcAft>
              <a:buClr>
                <a:schemeClr val="dk2"/>
              </a:buClr>
              <a:buFont typeface="Arial"/>
              <a:buNone/>
              <a:defRPr sz="3000" b="0" i="0" u="none" strike="noStrike" cap="none">
                <a:solidFill>
                  <a:schemeClr val="dk2"/>
                </a:solidFill>
                <a:latin typeface="Arial"/>
                <a:ea typeface="Arial"/>
                <a:cs typeface="Arial"/>
                <a:sym typeface="Arial"/>
              </a:defRPr>
            </a:lvl7pPr>
            <a:lvl8pPr marL="0" marR="0" lvl="7" indent="0" algn="ctr" rtl="0">
              <a:lnSpc>
                <a:spcPct val="100000"/>
              </a:lnSpc>
              <a:spcBef>
                <a:spcPts val="0"/>
              </a:spcBef>
              <a:spcAft>
                <a:spcPts val="0"/>
              </a:spcAft>
              <a:buClr>
                <a:schemeClr val="dk2"/>
              </a:buClr>
              <a:buFont typeface="Arial"/>
              <a:buNone/>
              <a:defRPr sz="3000" b="0" i="0" u="none" strike="noStrike" cap="none">
                <a:solidFill>
                  <a:schemeClr val="dk2"/>
                </a:solidFill>
                <a:latin typeface="Arial"/>
                <a:ea typeface="Arial"/>
                <a:cs typeface="Arial"/>
                <a:sym typeface="Arial"/>
              </a:defRPr>
            </a:lvl8pPr>
            <a:lvl9pPr marL="0" marR="0" lvl="8" indent="0" algn="ctr" rtl="0">
              <a:lnSpc>
                <a:spcPct val="100000"/>
              </a:lnSpc>
              <a:spcBef>
                <a:spcPts val="0"/>
              </a:spcBef>
              <a:spcAft>
                <a:spcPts val="0"/>
              </a:spcAft>
              <a:buClr>
                <a:schemeClr val="dk2"/>
              </a:buClr>
              <a:buFont typeface="Arial"/>
              <a:buNone/>
              <a:defRPr sz="3000" b="0" i="0" u="none" strike="noStrike" cap="none">
                <a:solidFill>
                  <a:schemeClr val="dk2"/>
                </a:solidFill>
                <a:latin typeface="Arial"/>
                <a:ea typeface="Arial"/>
                <a:cs typeface="Arial"/>
                <a:sym typeface="Arial"/>
              </a:defRPr>
            </a:lvl9pPr>
          </a:lstStyle>
          <a:p>
            <a:endParaRPr/>
          </a:p>
        </p:txBody>
      </p:sp>
      <p:sp>
        <p:nvSpPr>
          <p:cNvPr id="33" name="Shape 33"/>
          <p:cNvSpPr txBox="1">
            <a:spLocks noGrp="1"/>
          </p:cNvSpPr>
          <p:nvPr>
            <p:ph type="sldNum" idx="12"/>
          </p:nvPr>
        </p:nvSpPr>
        <p:spPr>
          <a:xfrm>
            <a:off x="6477000" y="4857750"/>
            <a:ext cx="2133600" cy="2745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Arial"/>
              <a:buNone/>
            </a:pPr>
            <a:fld id="{00000000-1234-1234-1234-123412341234}" type="slidenum">
              <a:rPr lang="en" sz="1200" b="0" i="0" u="none" strike="noStrike" cap="none">
                <a:solidFill>
                  <a:srgbClr val="888888"/>
                </a:solidFill>
                <a:latin typeface="Arial"/>
                <a:ea typeface="Arial"/>
                <a:cs typeface="Arial"/>
                <a:sym typeface="Arial"/>
              </a:rPr>
              <a:t>‹#›</a:t>
            </a:fld>
            <a:endParaRPr lang="en" sz="1200" b="0" i="0" u="none" strike="noStrike" cap="none">
              <a:solidFill>
                <a:srgbClr val="888888"/>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6" name="Shape 36"/>
          <p:cNvSpPr txBox="1">
            <a:spLocks noGrp="1"/>
          </p:cNvSpPr>
          <p:nvPr>
            <p:ph type="body" idx="1"/>
          </p:nvPr>
        </p:nvSpPr>
        <p:spPr>
          <a:xfrm>
            <a:off x="457200" y="1200150"/>
            <a:ext cx="8229600" cy="3725700"/>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7" name="Shape 37"/>
          <p:cNvSpPr txBox="1">
            <a:spLocks noGrp="1"/>
          </p:cNvSpPr>
          <p:nvPr>
            <p:ph type="sldNum" idx="12"/>
          </p:nvPr>
        </p:nvSpPr>
        <p:spPr>
          <a:xfrm>
            <a:off x="6477000" y="4857750"/>
            <a:ext cx="2133600" cy="2745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Arial"/>
              <a:buNone/>
            </a:pPr>
            <a:fld id="{00000000-1234-1234-1234-123412341234}" type="slidenum">
              <a:rPr lang="en" sz="1200" b="0" i="0" u="none" strike="noStrike" cap="none">
                <a:solidFill>
                  <a:srgbClr val="888888"/>
                </a:solidFill>
                <a:latin typeface="Arial"/>
                <a:ea typeface="Arial"/>
                <a:cs typeface="Arial"/>
                <a:sym typeface="Arial"/>
              </a:rPr>
              <a:t>‹#›</a:t>
            </a:fld>
            <a:endParaRPr lang="en" sz="1200" b="0" i="0" u="none" strike="noStrike" cap="none">
              <a:solidFill>
                <a:srgbClr val="888888"/>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457200" y="53559"/>
            <a:ext cx="6543600" cy="857400"/>
          </a:xfrm>
          <a:prstGeom prst="rect">
            <a:avLst/>
          </a:prstGeom>
          <a:noFill/>
          <a:ln>
            <a:noFill/>
          </a:ln>
        </p:spPr>
        <p:txBody>
          <a:bodyPr lIns="91425" tIns="91425" rIns="91425" bIns="91425" anchor="b" anchorCtr="0"/>
          <a:lstStyle>
            <a:lvl1pPr lvl="0" rtl="0">
              <a:lnSpc>
                <a:spcPct val="83333"/>
              </a:lnSpc>
              <a:spcBef>
                <a:spcPts val="0"/>
              </a:spcBef>
              <a:defRPr/>
            </a:lvl1pPr>
            <a:lvl2pPr lvl="1" rtl="0">
              <a:spcBef>
                <a:spcPts val="0"/>
              </a:spcBef>
              <a:defRPr sz="3600" b="1" i="0" u="none" strike="noStrike" cap="none">
                <a:solidFill>
                  <a:schemeClr val="dk1"/>
                </a:solidFill>
                <a:latin typeface="Arial"/>
                <a:ea typeface="Arial"/>
                <a:cs typeface="Arial"/>
                <a:sym typeface="Arial"/>
              </a:defRPr>
            </a:lvl2pPr>
            <a:lvl3pPr lvl="2" rtl="0">
              <a:spcBef>
                <a:spcPts val="0"/>
              </a:spcBef>
              <a:defRPr sz="3600" b="1" i="0" u="none" strike="noStrike" cap="none">
                <a:solidFill>
                  <a:schemeClr val="dk1"/>
                </a:solidFill>
              </a:defRPr>
            </a:lvl3pPr>
            <a:lvl4pPr lvl="3" rtl="0">
              <a:spcBef>
                <a:spcPts val="0"/>
              </a:spcBef>
              <a:defRPr sz="3600" b="1" i="0" u="none" strike="noStrike" cap="none">
                <a:solidFill>
                  <a:schemeClr val="dk1"/>
                </a:solidFill>
              </a:defRPr>
            </a:lvl4pPr>
            <a:lvl5pPr lvl="4" rtl="0">
              <a:spcBef>
                <a:spcPts val="0"/>
              </a:spcBef>
              <a:defRPr sz="3600" b="1" i="0" u="none" strike="noStrike" cap="none">
                <a:solidFill>
                  <a:schemeClr val="dk1"/>
                </a:solidFill>
              </a:defRPr>
            </a:lvl5pPr>
            <a:lvl6pPr lvl="5" rtl="0">
              <a:spcBef>
                <a:spcPts val="0"/>
              </a:spcBef>
              <a:defRPr sz="3600" b="1" i="0" u="none" strike="noStrike" cap="none">
                <a:solidFill>
                  <a:schemeClr val="dk1"/>
                </a:solidFill>
              </a:defRPr>
            </a:lvl6pPr>
            <a:lvl7pPr lvl="6" rtl="0">
              <a:spcBef>
                <a:spcPts val="0"/>
              </a:spcBef>
              <a:defRPr sz="3600" b="1" i="0" u="none" strike="noStrike" cap="none">
                <a:solidFill>
                  <a:schemeClr val="dk1"/>
                </a:solidFill>
              </a:defRPr>
            </a:lvl7pPr>
            <a:lvl8pPr lvl="7" rtl="0">
              <a:spcBef>
                <a:spcPts val="0"/>
              </a:spcBef>
              <a:defRPr sz="3600" b="1" i="0" u="none" strike="noStrike" cap="none">
                <a:solidFill>
                  <a:schemeClr val="dk1"/>
                </a:solidFill>
              </a:defRPr>
            </a:lvl8pPr>
            <a:lvl9pPr lvl="8" rtl="0">
              <a:spcBef>
                <a:spcPts val="0"/>
              </a:spcBef>
              <a:defRPr sz="3600" b="1" i="0" u="none" strike="noStrike" cap="none">
                <a:solidFill>
                  <a:schemeClr val="dk1"/>
                </a:solidFill>
              </a:defRPr>
            </a:lvl9pPr>
          </a:lstStyle>
          <a:p>
            <a:endParaRPr/>
          </a:p>
        </p:txBody>
      </p:sp>
      <p:sp>
        <p:nvSpPr>
          <p:cNvPr id="40" name="Shape 40"/>
          <p:cNvSpPr txBox="1">
            <a:spLocks noGrp="1"/>
          </p:cNvSpPr>
          <p:nvPr>
            <p:ph type="body" idx="1"/>
          </p:nvPr>
        </p:nvSpPr>
        <p:spPr>
          <a:xfrm>
            <a:off x="457200" y="1071553"/>
            <a:ext cx="8229600" cy="33945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100"/>
            </a:lvl2pPr>
            <a:lvl3pPr lvl="2" rtl="0">
              <a:spcBef>
                <a:spcPts val="0"/>
              </a:spcBef>
              <a:defRPr sz="1800"/>
            </a:lvl3pPr>
            <a:lvl4pPr lvl="3" rtl="0">
              <a:spcBef>
                <a:spcPts val="0"/>
              </a:spcBef>
              <a:defRPr sz="1600"/>
            </a:lvl4pPr>
            <a:lvl5pPr lvl="4" rtl="0">
              <a:spcBef>
                <a:spcPts val="0"/>
              </a:spcBef>
              <a:defRPr sz="1800" b="0" i="0" u="none" strike="noStrike" cap="none">
                <a:solidFill>
                  <a:schemeClr val="dk1"/>
                </a:solidFill>
                <a:latin typeface="Arial"/>
                <a:ea typeface="Arial"/>
                <a:cs typeface="Arial"/>
                <a:sym typeface="Arial"/>
              </a:defRPr>
            </a:lvl5pPr>
            <a:lvl6pPr lvl="5" rtl="0">
              <a:spcBef>
                <a:spcPts val="0"/>
              </a:spcBef>
              <a:defRPr sz="1800" b="0" i="0" u="none" strike="noStrike" cap="none">
                <a:solidFill>
                  <a:schemeClr val="dk1"/>
                </a:solidFill>
                <a:latin typeface="Arial"/>
                <a:ea typeface="Arial"/>
                <a:cs typeface="Arial"/>
                <a:sym typeface="Arial"/>
              </a:defRPr>
            </a:lvl6pPr>
            <a:lvl7pPr lvl="6" rtl="0">
              <a:spcBef>
                <a:spcPts val="0"/>
              </a:spcBef>
              <a:defRPr sz="1800" b="0" i="0" u="none" strike="noStrike" cap="none">
                <a:solidFill>
                  <a:schemeClr val="dk1"/>
                </a:solidFill>
                <a:latin typeface="Arial"/>
                <a:ea typeface="Arial"/>
                <a:cs typeface="Arial"/>
                <a:sym typeface="Arial"/>
              </a:defRPr>
            </a:lvl7pPr>
            <a:lvl8pPr lvl="7" rtl="0">
              <a:spcBef>
                <a:spcPts val="0"/>
              </a:spcBef>
              <a:defRPr sz="1800" b="0" i="0" u="none" strike="noStrike" cap="none">
                <a:solidFill>
                  <a:schemeClr val="dk1"/>
                </a:solidFill>
                <a:latin typeface="Arial"/>
                <a:ea typeface="Arial"/>
                <a:cs typeface="Arial"/>
                <a:sym typeface="Arial"/>
              </a:defRPr>
            </a:lvl8pPr>
            <a:lvl9pPr lvl="8"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sldNum" idx="12"/>
          </p:nvPr>
        </p:nvSpPr>
        <p:spPr>
          <a:xfrm>
            <a:off x="6477000" y="4857750"/>
            <a:ext cx="2133600" cy="2745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Arial"/>
              <a:buNone/>
            </a:pPr>
            <a:fld id="{00000000-1234-1234-1234-123412341234}" type="slidenum">
              <a:rPr lang="en" sz="1200" b="0" i="0" u="none" strike="noStrike" cap="none">
                <a:solidFill>
                  <a:srgbClr val="888888"/>
                </a:solidFill>
                <a:latin typeface="Arial"/>
                <a:ea typeface="Arial"/>
                <a:cs typeface="Arial"/>
                <a:sym typeface="Arial"/>
              </a:rPr>
              <a:t>‹#›</a:t>
            </a:fld>
            <a:endParaRPr lang="en" sz="1200" b="0" i="0" u="none" strike="noStrike" cap="none">
              <a:solidFill>
                <a:srgbClr val="888888"/>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slideLayout" Target="../slideLayouts/slideLayout13.xml"/><Relationship Id="rId8" Type="http://schemas.openxmlformats.org/officeDocument/2006/relationships/theme" Target="../theme/theme2.xml"/><Relationship Id="rId9"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theme" Target="../theme/theme3.xml"/><Relationship Id="rId8" Type="http://schemas.openxmlformats.org/officeDocument/2006/relationships/image" Target="../media/image1.png"/><Relationship Id="rId1" Type="http://schemas.openxmlformats.org/officeDocument/2006/relationships/slideLayout" Target="../slideLayouts/slideLayout14.xml"/><Relationship Id="rId2"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57200" y="205978"/>
            <a:ext cx="8229600" cy="857250"/>
          </a:xfrm>
          <a:prstGeom prst="rect">
            <a:avLst/>
          </a:prstGeom>
          <a:noFill/>
          <a:ln>
            <a:noFill/>
          </a:ln>
        </p:spPr>
        <p:txBody>
          <a:bodyPr lIns="91425" tIns="91425" rIns="91425" bIns="91425" anchor="b" anchorCtr="0"/>
          <a:lstStyle>
            <a:lvl1pPr lvl="0">
              <a:spcBef>
                <a:spcPts val="0"/>
              </a:spcBef>
              <a:buClr>
                <a:schemeClr val="dk1"/>
              </a:buClr>
              <a:buSzPct val="100000"/>
              <a:buNone/>
              <a:defRPr sz="3600" b="1">
                <a:solidFill>
                  <a:schemeClr val="dk1"/>
                </a:solidFill>
              </a:defRPr>
            </a:lvl1pPr>
            <a:lvl2pPr lvl="1">
              <a:spcBef>
                <a:spcPts val="0"/>
              </a:spcBef>
              <a:buClr>
                <a:schemeClr val="dk1"/>
              </a:buClr>
              <a:buSzPct val="100000"/>
              <a:buNone/>
              <a:defRPr sz="3600" b="1">
                <a:solidFill>
                  <a:schemeClr val="dk1"/>
                </a:solidFill>
              </a:defRPr>
            </a:lvl2pPr>
            <a:lvl3pPr lvl="2">
              <a:spcBef>
                <a:spcPts val="0"/>
              </a:spcBef>
              <a:buClr>
                <a:schemeClr val="dk1"/>
              </a:buClr>
              <a:buSzPct val="100000"/>
              <a:buNone/>
              <a:defRPr sz="3600" b="1">
                <a:solidFill>
                  <a:schemeClr val="dk1"/>
                </a:solidFill>
              </a:defRPr>
            </a:lvl3pPr>
            <a:lvl4pPr lvl="3">
              <a:spcBef>
                <a:spcPts val="0"/>
              </a:spcBef>
              <a:buClr>
                <a:schemeClr val="dk1"/>
              </a:buClr>
              <a:buSzPct val="100000"/>
              <a:buNone/>
              <a:defRPr sz="3600" b="1">
                <a:solidFill>
                  <a:schemeClr val="dk1"/>
                </a:solidFill>
              </a:defRPr>
            </a:lvl4pPr>
            <a:lvl5pPr lvl="4">
              <a:spcBef>
                <a:spcPts val="0"/>
              </a:spcBef>
              <a:buClr>
                <a:schemeClr val="dk1"/>
              </a:buClr>
              <a:buSzPct val="100000"/>
              <a:buNone/>
              <a:defRPr sz="3600" b="1">
                <a:solidFill>
                  <a:schemeClr val="dk1"/>
                </a:solidFill>
              </a:defRPr>
            </a:lvl5pPr>
            <a:lvl6pPr lvl="5">
              <a:spcBef>
                <a:spcPts val="0"/>
              </a:spcBef>
              <a:buClr>
                <a:schemeClr val="dk1"/>
              </a:buClr>
              <a:buSzPct val="100000"/>
              <a:buNone/>
              <a:defRPr sz="3600" b="1">
                <a:solidFill>
                  <a:schemeClr val="dk1"/>
                </a:solidFill>
              </a:defRPr>
            </a:lvl6pPr>
            <a:lvl7pPr lvl="6">
              <a:spcBef>
                <a:spcPts val="0"/>
              </a:spcBef>
              <a:buClr>
                <a:schemeClr val="dk1"/>
              </a:buClr>
              <a:buSzPct val="100000"/>
              <a:buNone/>
              <a:defRPr sz="3600" b="1">
                <a:solidFill>
                  <a:schemeClr val="dk1"/>
                </a:solidFill>
              </a:defRPr>
            </a:lvl7pPr>
            <a:lvl8pPr lvl="7">
              <a:spcBef>
                <a:spcPts val="0"/>
              </a:spcBef>
              <a:buClr>
                <a:schemeClr val="dk1"/>
              </a:buClr>
              <a:buSzPct val="100000"/>
              <a:buNone/>
              <a:defRPr sz="3600" b="1">
                <a:solidFill>
                  <a:schemeClr val="dk1"/>
                </a:solidFill>
              </a:defRPr>
            </a:lvl8pPr>
            <a:lvl9pPr lvl="8">
              <a:spcBef>
                <a:spcPts val="0"/>
              </a:spcBef>
              <a:buClr>
                <a:schemeClr val="dk1"/>
              </a:buClr>
              <a:buSzPct val="100000"/>
              <a:buNone/>
              <a:defRPr sz="3600" b="1">
                <a:solidFill>
                  <a:schemeClr val="dk1"/>
                </a:solidFill>
              </a:defRPr>
            </a:lvl9pPr>
          </a:lstStyle>
          <a:p>
            <a:endParaRPr/>
          </a:p>
        </p:txBody>
      </p:sp>
      <p:sp>
        <p:nvSpPr>
          <p:cNvPr id="7" name="Shape 7"/>
          <p:cNvSpPr txBox="1">
            <a:spLocks noGrp="1"/>
          </p:cNvSpPr>
          <p:nvPr>
            <p:ph type="body" idx="1"/>
          </p:nvPr>
        </p:nvSpPr>
        <p:spPr>
          <a:xfrm>
            <a:off x="457200" y="1200150"/>
            <a:ext cx="8229600" cy="3725680"/>
          </a:xfrm>
          <a:prstGeom prst="rect">
            <a:avLst/>
          </a:prstGeom>
          <a:noFill/>
          <a:ln>
            <a:noFill/>
          </a:ln>
        </p:spPr>
        <p:txBody>
          <a:bodyPr lIns="91425" tIns="91425" rIns="91425" bIns="91425" anchor="t" anchorCtr="0"/>
          <a:lstStyle>
            <a:lvl1pPr lvl="0">
              <a:spcBef>
                <a:spcPts val="600"/>
              </a:spcBef>
              <a:buClr>
                <a:schemeClr val="dk1"/>
              </a:buClr>
              <a:buSzPct val="100000"/>
              <a:defRPr sz="3000">
                <a:solidFill>
                  <a:schemeClr val="dk1"/>
                </a:solidFill>
              </a:defRPr>
            </a:lvl1pPr>
            <a:lvl2pPr lvl="1">
              <a:spcBef>
                <a:spcPts val="480"/>
              </a:spcBef>
              <a:buClr>
                <a:schemeClr val="dk1"/>
              </a:buClr>
              <a:buSzPct val="100000"/>
              <a:defRPr sz="2400">
                <a:solidFill>
                  <a:schemeClr val="dk1"/>
                </a:solidFill>
              </a:defRPr>
            </a:lvl2pPr>
            <a:lvl3pPr lvl="2">
              <a:spcBef>
                <a:spcPts val="480"/>
              </a:spcBef>
              <a:buClr>
                <a:schemeClr val="dk1"/>
              </a:buClr>
              <a:buSzPct val="100000"/>
              <a:defRPr sz="2400">
                <a:solidFill>
                  <a:schemeClr val="dk1"/>
                </a:solidFill>
              </a:defRPr>
            </a:lvl3pPr>
            <a:lvl4pPr lvl="3">
              <a:spcBef>
                <a:spcPts val="360"/>
              </a:spcBef>
              <a:buClr>
                <a:schemeClr val="dk1"/>
              </a:buClr>
              <a:buSzPct val="100000"/>
              <a:defRPr sz="1800">
                <a:solidFill>
                  <a:schemeClr val="dk1"/>
                </a:solidFill>
              </a:defRPr>
            </a:lvl4pPr>
            <a:lvl5pPr lvl="4">
              <a:spcBef>
                <a:spcPts val="360"/>
              </a:spcBef>
              <a:buClr>
                <a:schemeClr val="dk1"/>
              </a:buClr>
              <a:buSzPct val="100000"/>
              <a:defRPr sz="1800">
                <a:solidFill>
                  <a:schemeClr val="dk1"/>
                </a:solidFill>
              </a:defRPr>
            </a:lvl5pPr>
            <a:lvl6pPr lvl="5">
              <a:spcBef>
                <a:spcPts val="360"/>
              </a:spcBef>
              <a:buClr>
                <a:schemeClr val="dk1"/>
              </a:buClr>
              <a:buSzPct val="100000"/>
              <a:defRPr sz="1800">
                <a:solidFill>
                  <a:schemeClr val="dk1"/>
                </a:solidFill>
              </a:defRPr>
            </a:lvl6pPr>
            <a:lvl7pPr lvl="6">
              <a:spcBef>
                <a:spcPts val="360"/>
              </a:spcBef>
              <a:buClr>
                <a:schemeClr val="dk1"/>
              </a:buClr>
              <a:buSzPct val="100000"/>
              <a:defRPr sz="1800">
                <a:solidFill>
                  <a:schemeClr val="dk1"/>
                </a:solidFill>
              </a:defRPr>
            </a:lvl7pPr>
            <a:lvl8pPr lvl="7">
              <a:spcBef>
                <a:spcPts val="360"/>
              </a:spcBef>
              <a:buClr>
                <a:schemeClr val="dk1"/>
              </a:buClr>
              <a:buSzPct val="100000"/>
              <a:defRPr sz="1800">
                <a:solidFill>
                  <a:schemeClr val="dk1"/>
                </a:solidFill>
              </a:defRPr>
            </a:lvl8pPr>
            <a:lvl9pPr lvl="8">
              <a:spcBef>
                <a:spcPts val="360"/>
              </a:spcBef>
              <a:buClr>
                <a:schemeClr val="dk1"/>
              </a:buClr>
              <a:buSzPct val="100000"/>
              <a:defRPr sz="1800">
                <a:solidFill>
                  <a:schemeClr val="dk1"/>
                </a:solidFill>
              </a:defRPr>
            </a:lvl9pPr>
          </a:lstStyle>
          <a:p>
            <a:endParaRPr/>
          </a:p>
        </p:txBody>
      </p:sp>
      <p:sp>
        <p:nvSpPr>
          <p:cNvPr id="8" name="Shape 8"/>
          <p:cNvSpPr txBox="1"/>
          <p:nvPr/>
        </p:nvSpPr>
        <p:spPr>
          <a:xfrm>
            <a:off x="7690175" y="4805250"/>
            <a:ext cx="1381799" cy="287100"/>
          </a:xfrm>
          <a:prstGeom prst="rect">
            <a:avLst/>
          </a:prstGeom>
          <a:noFill/>
          <a:ln>
            <a:noFill/>
          </a:ln>
        </p:spPr>
        <p:txBody>
          <a:bodyPr lIns="91425" tIns="91425" rIns="91425" bIns="91425" anchor="t" anchorCtr="0">
            <a:noAutofit/>
          </a:bodyPr>
          <a:lstStyle/>
          <a:p>
            <a:pPr lvl="0" algn="r" rtl="0">
              <a:spcBef>
                <a:spcPts val="0"/>
              </a:spcBef>
              <a:buNone/>
            </a:pPr>
            <a:r>
              <a:rPr lang="en" sz="1200">
                <a:solidFill>
                  <a:srgbClr val="EE7909"/>
                </a:solidFill>
                <a:latin typeface="Roboto"/>
                <a:ea typeface="Roboto"/>
                <a:cs typeface="Roboto"/>
                <a:sym typeface="Roboto"/>
              </a:rPr>
              <a:t>CONFIDENTIAL</a:t>
            </a:r>
          </a:p>
        </p:txBody>
      </p:sp>
      <p:pic>
        <p:nvPicPr>
          <p:cNvPr id="9" name="Shape 9" descr="Clausehound-Main-Logo_FullColour.png"/>
          <p:cNvPicPr preferRelativeResize="0"/>
          <p:nvPr/>
        </p:nvPicPr>
        <p:blipFill>
          <a:blip r:embed="rId8">
            <a:alphaModFix/>
          </a:blip>
          <a:stretch>
            <a:fillRect/>
          </a:stretch>
        </p:blipFill>
        <p:spPr>
          <a:xfrm>
            <a:off x="237175" y="4931596"/>
            <a:ext cx="1102325" cy="16074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Arial"/>
              <a:buNone/>
              <a:defRPr sz="3600" b="1"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chemeClr val="dk1"/>
              </a:buClr>
              <a:buFont typeface="Arial"/>
              <a:buNone/>
              <a:defRPr sz="3600" b="1" i="0" u="none" strike="noStrike" cap="none">
                <a:solidFill>
                  <a:schemeClr val="dk1"/>
                </a:solidFill>
                <a:latin typeface="Arial"/>
                <a:ea typeface="Arial"/>
                <a:cs typeface="Arial"/>
                <a:sym typeface="Arial"/>
              </a:defRPr>
            </a:lvl2pPr>
            <a:lvl3pPr marL="0" marR="0" lvl="2" indent="0" algn="l" rtl="0">
              <a:spcBef>
                <a:spcPts val="0"/>
              </a:spcBef>
              <a:buClr>
                <a:schemeClr val="dk1"/>
              </a:buClr>
              <a:buFont typeface="Arial"/>
              <a:buNone/>
              <a:defRPr sz="3600" b="1" i="0" u="none" strike="noStrike" cap="none">
                <a:solidFill>
                  <a:schemeClr val="dk1"/>
                </a:solidFill>
              </a:defRPr>
            </a:lvl3pPr>
            <a:lvl4pPr marL="0" marR="0" lvl="3" indent="0" algn="l" rtl="0">
              <a:spcBef>
                <a:spcPts val="0"/>
              </a:spcBef>
              <a:buClr>
                <a:schemeClr val="dk1"/>
              </a:buClr>
              <a:buFont typeface="Arial"/>
              <a:buNone/>
              <a:defRPr sz="3600" b="1" i="0" u="none" strike="noStrike" cap="none">
                <a:solidFill>
                  <a:schemeClr val="dk1"/>
                </a:solidFill>
              </a:defRPr>
            </a:lvl4pPr>
            <a:lvl5pPr marL="0" marR="0" lvl="4" indent="0" algn="l" rtl="0">
              <a:spcBef>
                <a:spcPts val="0"/>
              </a:spcBef>
              <a:buClr>
                <a:schemeClr val="dk1"/>
              </a:buClr>
              <a:buFont typeface="Arial"/>
              <a:buNone/>
              <a:defRPr sz="3600" b="1" i="0" u="none" strike="noStrike" cap="none">
                <a:solidFill>
                  <a:schemeClr val="dk1"/>
                </a:solidFill>
              </a:defRPr>
            </a:lvl5pPr>
            <a:lvl6pPr marL="0" marR="0" lvl="5" indent="0" algn="l" rtl="0">
              <a:spcBef>
                <a:spcPts val="0"/>
              </a:spcBef>
              <a:buClr>
                <a:schemeClr val="dk1"/>
              </a:buClr>
              <a:buFont typeface="Arial"/>
              <a:buNone/>
              <a:defRPr sz="3600" b="1" i="0" u="none" strike="noStrike" cap="none">
                <a:solidFill>
                  <a:schemeClr val="dk1"/>
                </a:solidFill>
              </a:defRPr>
            </a:lvl6pPr>
            <a:lvl7pPr marL="0" marR="0" lvl="6" indent="0" algn="l" rtl="0">
              <a:spcBef>
                <a:spcPts val="0"/>
              </a:spcBef>
              <a:buClr>
                <a:schemeClr val="dk1"/>
              </a:buClr>
              <a:buFont typeface="Arial"/>
              <a:buNone/>
              <a:defRPr sz="3600" b="1" i="0" u="none" strike="noStrike" cap="none">
                <a:solidFill>
                  <a:schemeClr val="dk1"/>
                </a:solidFill>
              </a:defRPr>
            </a:lvl7pPr>
            <a:lvl8pPr marL="0" marR="0" lvl="7" indent="0" algn="l" rtl="0">
              <a:spcBef>
                <a:spcPts val="0"/>
              </a:spcBef>
              <a:buClr>
                <a:schemeClr val="dk1"/>
              </a:buClr>
              <a:buFont typeface="Arial"/>
              <a:buNone/>
              <a:defRPr sz="3600" b="1" i="0" u="none" strike="noStrike" cap="none">
                <a:solidFill>
                  <a:schemeClr val="dk1"/>
                </a:solidFill>
              </a:defRPr>
            </a:lvl8pPr>
            <a:lvl9pPr marL="0" marR="0" lvl="8" indent="0" algn="l" rtl="0">
              <a:spcBef>
                <a:spcPts val="0"/>
              </a:spcBef>
              <a:buClr>
                <a:schemeClr val="dk1"/>
              </a:buClr>
              <a:buFont typeface="Arial"/>
              <a:buNone/>
              <a:defRPr sz="3600" b="1" i="0" u="none" strike="noStrike" cap="none">
                <a:solidFill>
                  <a:schemeClr val="dk1"/>
                </a:solidFill>
              </a:defRPr>
            </a:lvl9pPr>
          </a:lstStyle>
          <a:p>
            <a:endParaRPr/>
          </a:p>
        </p:txBody>
      </p:sp>
      <p:sp>
        <p:nvSpPr>
          <p:cNvPr id="27" name="Shape 27"/>
          <p:cNvSpPr txBox="1">
            <a:spLocks noGrp="1"/>
          </p:cNvSpPr>
          <p:nvPr>
            <p:ph type="body" idx="1"/>
          </p:nvPr>
        </p:nvSpPr>
        <p:spPr>
          <a:xfrm>
            <a:off x="457200" y="1200150"/>
            <a:ext cx="8229600" cy="3725700"/>
          </a:xfrm>
          <a:prstGeom prst="rect">
            <a:avLst/>
          </a:prstGeom>
          <a:noFill/>
          <a:ln>
            <a:noFill/>
          </a:ln>
        </p:spPr>
        <p:txBody>
          <a:bodyPr lIns="91425" tIns="91425" rIns="91425" bIns="91425" anchor="t" anchorCtr="0"/>
          <a:lstStyle>
            <a:lvl1pPr marL="0" marR="0" lvl="0" indent="0" algn="l" rtl="0">
              <a:lnSpc>
                <a:spcPct val="100000"/>
              </a:lnSpc>
              <a:spcBef>
                <a:spcPts val="600"/>
              </a:spcBef>
              <a:spcAft>
                <a:spcPts val="0"/>
              </a:spcAft>
              <a:buClr>
                <a:schemeClr val="dk1"/>
              </a:buClr>
              <a:buFont typeface="Arial"/>
              <a:buNone/>
              <a:defRPr sz="3000" b="0" i="0" u="none" strike="noStrike" cap="none">
                <a:solidFill>
                  <a:schemeClr val="dk1"/>
                </a:solidFill>
                <a:latin typeface="Arial"/>
                <a:ea typeface="Arial"/>
                <a:cs typeface="Arial"/>
                <a:sym typeface="Arial"/>
              </a:defRPr>
            </a:lvl1pPr>
            <a:lvl2pPr marL="0" marR="0" lvl="1" indent="0" algn="l" rtl="0">
              <a:lnSpc>
                <a:spcPct val="100000"/>
              </a:lnSpc>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2pPr>
            <a:lvl3pPr marL="0" marR="0" lvl="2" indent="0" algn="l" rtl="0">
              <a:lnSpc>
                <a:spcPct val="100000"/>
              </a:lnSpc>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0" marR="0" lvl="3"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9pPr>
          </a:lstStyle>
          <a:p>
            <a:endParaRPr/>
          </a:p>
        </p:txBody>
      </p:sp>
      <p:pic>
        <p:nvPicPr>
          <p:cNvPr id="28" name="Shape 28"/>
          <p:cNvPicPr preferRelativeResize="0"/>
          <p:nvPr/>
        </p:nvPicPr>
        <p:blipFill rotWithShape="1">
          <a:blip r:embed="rId9">
            <a:alphaModFix/>
          </a:blip>
          <a:srcRect/>
          <a:stretch/>
        </p:blipFill>
        <p:spPr>
          <a:xfrm>
            <a:off x="237175" y="4931596"/>
            <a:ext cx="1102200" cy="160800"/>
          </a:xfrm>
          <a:prstGeom prst="rect">
            <a:avLst/>
          </a:prstGeom>
          <a:noFill/>
          <a:ln>
            <a:noFill/>
          </a:ln>
        </p:spPr>
      </p:pic>
      <p:sp>
        <p:nvSpPr>
          <p:cNvPr id="29" name="Shape 29"/>
          <p:cNvSpPr txBox="1">
            <a:spLocks noGrp="1"/>
          </p:cNvSpPr>
          <p:nvPr>
            <p:ph type="sldNum" idx="12"/>
          </p:nvPr>
        </p:nvSpPr>
        <p:spPr>
          <a:xfrm>
            <a:off x="6477000" y="4857750"/>
            <a:ext cx="2133600" cy="2745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Arial"/>
              <a:buNone/>
            </a:pPr>
            <a:fld id="{00000000-1234-1234-1234-123412341234}" type="slidenum">
              <a:rPr lang="en" sz="1200" b="0" i="0" u="none" strike="noStrike" cap="none">
                <a:solidFill>
                  <a:srgbClr val="888888"/>
                </a:solidFill>
                <a:latin typeface="Arial"/>
                <a:ea typeface="Arial"/>
                <a:cs typeface="Arial"/>
                <a:sym typeface="Arial"/>
              </a:rPr>
              <a:t>‹#›</a:t>
            </a:fld>
            <a:endParaRPr lang="en" sz="1200" b="0" i="0" u="none" strike="noStrike" cap="none">
              <a:solidFill>
                <a:srgbClr val="888888"/>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lvl="0" rtl="0">
              <a:spcBef>
                <a:spcPts val="0"/>
              </a:spcBef>
              <a:buClr>
                <a:schemeClr val="dk1"/>
              </a:buClr>
              <a:buSzPct val="100000"/>
              <a:buNone/>
              <a:defRPr sz="3600" b="1">
                <a:solidFill>
                  <a:schemeClr val="dk1"/>
                </a:solidFill>
              </a:defRPr>
            </a:lvl1pPr>
            <a:lvl2pPr lvl="1" rtl="0">
              <a:spcBef>
                <a:spcPts val="0"/>
              </a:spcBef>
              <a:buClr>
                <a:schemeClr val="dk1"/>
              </a:buClr>
              <a:buSzPct val="100000"/>
              <a:buNone/>
              <a:defRPr sz="3600" b="1">
                <a:solidFill>
                  <a:schemeClr val="dk1"/>
                </a:solidFill>
              </a:defRPr>
            </a:lvl2pPr>
            <a:lvl3pPr lvl="2" rtl="0">
              <a:spcBef>
                <a:spcPts val="0"/>
              </a:spcBef>
              <a:buClr>
                <a:schemeClr val="dk1"/>
              </a:buClr>
              <a:buSzPct val="100000"/>
              <a:buNone/>
              <a:defRPr sz="3600" b="1">
                <a:solidFill>
                  <a:schemeClr val="dk1"/>
                </a:solidFill>
              </a:defRPr>
            </a:lvl3pPr>
            <a:lvl4pPr lvl="3" rtl="0">
              <a:spcBef>
                <a:spcPts val="0"/>
              </a:spcBef>
              <a:buClr>
                <a:schemeClr val="dk1"/>
              </a:buClr>
              <a:buSzPct val="100000"/>
              <a:buNone/>
              <a:defRPr sz="3600" b="1">
                <a:solidFill>
                  <a:schemeClr val="dk1"/>
                </a:solidFill>
              </a:defRPr>
            </a:lvl4pPr>
            <a:lvl5pPr lvl="4" rtl="0">
              <a:spcBef>
                <a:spcPts val="0"/>
              </a:spcBef>
              <a:buClr>
                <a:schemeClr val="dk1"/>
              </a:buClr>
              <a:buSzPct val="100000"/>
              <a:buNone/>
              <a:defRPr sz="3600" b="1">
                <a:solidFill>
                  <a:schemeClr val="dk1"/>
                </a:solidFill>
              </a:defRPr>
            </a:lvl5pPr>
            <a:lvl6pPr lvl="5" rtl="0">
              <a:spcBef>
                <a:spcPts val="0"/>
              </a:spcBef>
              <a:buClr>
                <a:schemeClr val="dk1"/>
              </a:buClr>
              <a:buSzPct val="100000"/>
              <a:buNone/>
              <a:defRPr sz="3600" b="1">
                <a:solidFill>
                  <a:schemeClr val="dk1"/>
                </a:solidFill>
              </a:defRPr>
            </a:lvl6pPr>
            <a:lvl7pPr lvl="6" rtl="0">
              <a:spcBef>
                <a:spcPts val="0"/>
              </a:spcBef>
              <a:buClr>
                <a:schemeClr val="dk1"/>
              </a:buClr>
              <a:buSzPct val="100000"/>
              <a:buNone/>
              <a:defRPr sz="3600" b="1">
                <a:solidFill>
                  <a:schemeClr val="dk1"/>
                </a:solidFill>
              </a:defRPr>
            </a:lvl7pPr>
            <a:lvl8pPr lvl="7" rtl="0">
              <a:spcBef>
                <a:spcPts val="0"/>
              </a:spcBef>
              <a:buClr>
                <a:schemeClr val="dk1"/>
              </a:buClr>
              <a:buSzPct val="100000"/>
              <a:buNone/>
              <a:defRPr sz="3600" b="1">
                <a:solidFill>
                  <a:schemeClr val="dk1"/>
                </a:solidFill>
              </a:defRPr>
            </a:lvl8pPr>
            <a:lvl9pPr lvl="8" rtl="0">
              <a:spcBef>
                <a:spcPts val="0"/>
              </a:spcBef>
              <a:buClr>
                <a:schemeClr val="dk1"/>
              </a:buClr>
              <a:buSzPct val="100000"/>
              <a:buNone/>
              <a:defRPr sz="3600" b="1">
                <a:solidFill>
                  <a:schemeClr val="dk1"/>
                </a:solidFill>
              </a:defRPr>
            </a:lvl9pPr>
          </a:lstStyle>
          <a:p>
            <a:endParaRPr/>
          </a:p>
        </p:txBody>
      </p:sp>
      <p:sp>
        <p:nvSpPr>
          <p:cNvPr id="57" name="Shape 57"/>
          <p:cNvSpPr txBox="1">
            <a:spLocks noGrp="1"/>
          </p:cNvSpPr>
          <p:nvPr>
            <p:ph type="body" idx="1"/>
          </p:nvPr>
        </p:nvSpPr>
        <p:spPr>
          <a:xfrm>
            <a:off x="457200" y="1200150"/>
            <a:ext cx="8229600" cy="3725700"/>
          </a:xfrm>
          <a:prstGeom prst="rect">
            <a:avLst/>
          </a:prstGeom>
          <a:noFill/>
          <a:ln>
            <a:noFill/>
          </a:ln>
        </p:spPr>
        <p:txBody>
          <a:bodyPr lIns="91425" tIns="91425" rIns="91425" bIns="91425" anchor="t" anchorCtr="0"/>
          <a:lstStyle>
            <a:lvl1pPr lvl="0" rtl="0">
              <a:spcBef>
                <a:spcPts val="600"/>
              </a:spcBef>
              <a:buClr>
                <a:schemeClr val="dk1"/>
              </a:buClr>
              <a:buSzPct val="100000"/>
              <a:defRPr sz="3000">
                <a:solidFill>
                  <a:schemeClr val="dk1"/>
                </a:solidFill>
              </a:defRPr>
            </a:lvl1pPr>
            <a:lvl2pPr lvl="1" rtl="0">
              <a:spcBef>
                <a:spcPts val="480"/>
              </a:spcBef>
              <a:buClr>
                <a:schemeClr val="dk1"/>
              </a:buClr>
              <a:buSzPct val="100000"/>
              <a:defRPr sz="2400">
                <a:solidFill>
                  <a:schemeClr val="dk1"/>
                </a:solidFill>
              </a:defRPr>
            </a:lvl2pPr>
            <a:lvl3pPr lvl="2" rtl="0">
              <a:spcBef>
                <a:spcPts val="480"/>
              </a:spcBef>
              <a:buClr>
                <a:schemeClr val="dk1"/>
              </a:buClr>
              <a:buSzPct val="100000"/>
              <a:defRPr sz="2400">
                <a:solidFill>
                  <a:schemeClr val="dk1"/>
                </a:solidFill>
              </a:defRPr>
            </a:lvl3pPr>
            <a:lvl4pPr lvl="3" rtl="0">
              <a:spcBef>
                <a:spcPts val="360"/>
              </a:spcBef>
              <a:buClr>
                <a:schemeClr val="dk1"/>
              </a:buClr>
              <a:buSzPct val="100000"/>
              <a:defRPr sz="1800">
                <a:solidFill>
                  <a:schemeClr val="dk1"/>
                </a:solidFill>
              </a:defRPr>
            </a:lvl4pPr>
            <a:lvl5pPr lvl="4" rtl="0">
              <a:spcBef>
                <a:spcPts val="360"/>
              </a:spcBef>
              <a:buClr>
                <a:schemeClr val="dk1"/>
              </a:buClr>
              <a:buSzPct val="100000"/>
              <a:defRPr sz="1800">
                <a:solidFill>
                  <a:schemeClr val="dk1"/>
                </a:solidFill>
              </a:defRPr>
            </a:lvl5pPr>
            <a:lvl6pPr lvl="5" rtl="0">
              <a:spcBef>
                <a:spcPts val="360"/>
              </a:spcBef>
              <a:buClr>
                <a:schemeClr val="dk1"/>
              </a:buClr>
              <a:buSzPct val="100000"/>
              <a:defRPr sz="1800">
                <a:solidFill>
                  <a:schemeClr val="dk1"/>
                </a:solidFill>
              </a:defRPr>
            </a:lvl6pPr>
            <a:lvl7pPr lvl="6" rtl="0">
              <a:spcBef>
                <a:spcPts val="360"/>
              </a:spcBef>
              <a:buClr>
                <a:schemeClr val="dk1"/>
              </a:buClr>
              <a:buSzPct val="100000"/>
              <a:defRPr sz="1800">
                <a:solidFill>
                  <a:schemeClr val="dk1"/>
                </a:solidFill>
              </a:defRPr>
            </a:lvl7pPr>
            <a:lvl8pPr lvl="7" rtl="0">
              <a:spcBef>
                <a:spcPts val="360"/>
              </a:spcBef>
              <a:buClr>
                <a:schemeClr val="dk1"/>
              </a:buClr>
              <a:buSzPct val="100000"/>
              <a:defRPr sz="1800">
                <a:solidFill>
                  <a:schemeClr val="dk1"/>
                </a:solidFill>
              </a:defRPr>
            </a:lvl8pPr>
            <a:lvl9pPr lvl="8" rtl="0">
              <a:spcBef>
                <a:spcPts val="360"/>
              </a:spcBef>
              <a:buClr>
                <a:schemeClr val="dk1"/>
              </a:buClr>
              <a:buSzPct val="100000"/>
              <a:defRPr sz="1800">
                <a:solidFill>
                  <a:schemeClr val="dk1"/>
                </a:solidFill>
              </a:defRPr>
            </a:lvl9pPr>
          </a:lstStyle>
          <a:p>
            <a:endParaRPr/>
          </a:p>
        </p:txBody>
      </p:sp>
      <p:sp>
        <p:nvSpPr>
          <p:cNvPr id="58" name="Shape 58"/>
          <p:cNvSpPr txBox="1"/>
          <p:nvPr/>
        </p:nvSpPr>
        <p:spPr>
          <a:xfrm>
            <a:off x="7690175" y="4805250"/>
            <a:ext cx="1381800" cy="287100"/>
          </a:xfrm>
          <a:prstGeom prst="rect">
            <a:avLst/>
          </a:prstGeom>
          <a:noFill/>
          <a:ln>
            <a:noFill/>
          </a:ln>
        </p:spPr>
        <p:txBody>
          <a:bodyPr lIns="91425" tIns="91425" rIns="91425" bIns="91425" anchor="t" anchorCtr="0">
            <a:noAutofit/>
          </a:bodyPr>
          <a:lstStyle/>
          <a:p>
            <a:pPr lvl="0" algn="r" rtl="0">
              <a:spcBef>
                <a:spcPts val="0"/>
              </a:spcBef>
              <a:buNone/>
            </a:pPr>
            <a:r>
              <a:rPr lang="en" sz="1200">
                <a:solidFill>
                  <a:srgbClr val="EE7909"/>
                </a:solidFill>
                <a:latin typeface="Roboto"/>
                <a:ea typeface="Roboto"/>
                <a:cs typeface="Roboto"/>
                <a:sym typeface="Roboto"/>
              </a:rPr>
              <a:t>CONFIDENTIAL</a:t>
            </a:r>
          </a:p>
        </p:txBody>
      </p:sp>
      <p:pic>
        <p:nvPicPr>
          <p:cNvPr id="59" name="Shape 59" descr="Clausehound-Main-Logo_FullColour.png"/>
          <p:cNvPicPr preferRelativeResize="0"/>
          <p:nvPr/>
        </p:nvPicPr>
        <p:blipFill>
          <a:blip r:embed="rId8">
            <a:alphaModFix/>
          </a:blip>
          <a:stretch>
            <a:fillRect/>
          </a:stretch>
        </p:blipFill>
        <p:spPr>
          <a:xfrm>
            <a:off x="237175" y="4931596"/>
            <a:ext cx="1102325" cy="16074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comments" Target="../comments/comment1.xml"/><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2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2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2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2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RxVa2hUS8kQ" TargetMode="External"/><Relationship Id="rId4" Type="http://schemas.openxmlformats.org/officeDocument/2006/relationships/image" Target="../media/image5.png"/><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2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3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3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3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3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34.jp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20.png"/><Relationship Id="rId8" Type="http://schemas.openxmlformats.org/officeDocument/2006/relationships/image" Target="../media/image39.jpg"/><Relationship Id="rId1" Type="http://schemas.openxmlformats.org/officeDocument/2006/relationships/slideLayout" Target="../slideLayouts/slideLayout1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15.png"/><Relationship Id="rId1" Type="http://schemas.openxmlformats.org/officeDocument/2006/relationships/slideLayout" Target="../slideLayouts/slideLayout10.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11.png"/><Relationship Id="rId9" Type="http://schemas.openxmlformats.org/officeDocument/2006/relationships/image" Target="../media/image12.png"/><Relationship Id="rId10" Type="http://schemas.openxmlformats.org/officeDocument/2006/relationships/hyperlink" Target="https://www.youtube.com/watch?v=LCd89mmSWfE" TargetMode="External"/><Relationship Id="rId11" Type="http://schemas.openxmlformats.org/officeDocument/2006/relationships/image" Target="../media/image13.png"/><Relationship Id="rId1" Type="http://schemas.openxmlformats.org/officeDocument/2006/relationships/slideLayout" Target="../slideLayouts/slideLayout1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12.png"/><Relationship Id="rId7" Type="http://schemas.openxmlformats.org/officeDocument/2006/relationships/image" Target="../media/image20.png"/><Relationship Id="rId8" Type="http://schemas.openxmlformats.org/officeDocument/2006/relationships/image" Target="../media/image15.png"/><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pic>
        <p:nvPicPr>
          <p:cNvPr id="79" name="Shape 79" descr="TwitterHeader_HKJune2015.png"/>
          <p:cNvPicPr preferRelativeResize="0"/>
          <p:nvPr/>
        </p:nvPicPr>
        <p:blipFill>
          <a:blip r:embed="rId3">
            <a:alphaModFix/>
          </a:blip>
          <a:stretch>
            <a:fillRect/>
          </a:stretch>
        </p:blipFill>
        <p:spPr>
          <a:xfrm>
            <a:off x="0" y="666750"/>
            <a:ext cx="9144000" cy="3048000"/>
          </a:xfrm>
          <a:prstGeom prst="rect">
            <a:avLst/>
          </a:prstGeom>
          <a:noFill/>
          <a:ln>
            <a:noFill/>
          </a:ln>
        </p:spPr>
      </p:pic>
      <p:sp>
        <p:nvSpPr>
          <p:cNvPr id="80" name="Shape 80"/>
          <p:cNvSpPr/>
          <p:nvPr/>
        </p:nvSpPr>
        <p:spPr>
          <a:xfrm>
            <a:off x="642475" y="1495600"/>
            <a:ext cx="2420400" cy="909900"/>
          </a:xfrm>
          <a:prstGeom prst="rect">
            <a:avLst/>
          </a:prstGeom>
          <a:solidFill>
            <a:srgbClr val="FFFFFF"/>
          </a:solidFill>
          <a:ln>
            <a:noFill/>
          </a:ln>
        </p:spPr>
        <p:txBody>
          <a:bodyPr lIns="91425" tIns="91425" rIns="91425" bIns="91425" anchor="ctr" anchorCtr="0">
            <a:noAutofit/>
          </a:bodyPr>
          <a:lstStyle/>
          <a:p>
            <a:pPr lvl="0">
              <a:spcBef>
                <a:spcPts val="0"/>
              </a:spcBef>
              <a:buNone/>
            </a:pPr>
            <a:endParaRPr/>
          </a:p>
        </p:txBody>
      </p:sp>
      <p:sp>
        <p:nvSpPr>
          <p:cNvPr id="81" name="Shape 81"/>
          <p:cNvSpPr txBox="1"/>
          <p:nvPr/>
        </p:nvSpPr>
        <p:spPr>
          <a:xfrm>
            <a:off x="8365250" y="2840775"/>
            <a:ext cx="444900" cy="2496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82" name="Shape 82"/>
          <p:cNvPicPr preferRelativeResize="0"/>
          <p:nvPr/>
        </p:nvPicPr>
        <p:blipFill>
          <a:blip r:embed="rId4">
            <a:alphaModFix/>
          </a:blip>
          <a:stretch>
            <a:fillRect/>
          </a:stretch>
        </p:blipFill>
        <p:spPr>
          <a:xfrm>
            <a:off x="642475" y="2358575"/>
            <a:ext cx="1114127" cy="742573"/>
          </a:xfrm>
          <a:prstGeom prst="rect">
            <a:avLst/>
          </a:prstGeom>
          <a:noFill/>
          <a:ln>
            <a:noFill/>
          </a:ln>
        </p:spPr>
      </p:pic>
      <p:pic>
        <p:nvPicPr>
          <p:cNvPr id="83" name="Shape 83"/>
          <p:cNvPicPr preferRelativeResize="0"/>
          <p:nvPr/>
        </p:nvPicPr>
        <p:blipFill>
          <a:blip r:embed="rId5">
            <a:alphaModFix/>
          </a:blip>
          <a:stretch>
            <a:fillRect/>
          </a:stretch>
        </p:blipFill>
        <p:spPr>
          <a:xfrm>
            <a:off x="674599" y="3313362"/>
            <a:ext cx="1012450" cy="661799"/>
          </a:xfrm>
          <a:prstGeom prst="rect">
            <a:avLst/>
          </a:prstGeom>
          <a:noFill/>
          <a:ln>
            <a:noFill/>
          </a:ln>
        </p:spPr>
      </p:pic>
      <p:sp>
        <p:nvSpPr>
          <p:cNvPr id="84" name="Shape 84"/>
          <p:cNvSpPr txBox="1"/>
          <p:nvPr/>
        </p:nvSpPr>
        <p:spPr>
          <a:xfrm>
            <a:off x="257650" y="1267000"/>
            <a:ext cx="4144500" cy="661800"/>
          </a:xfrm>
          <a:prstGeom prst="rect">
            <a:avLst/>
          </a:prstGeom>
          <a:noFill/>
          <a:ln>
            <a:noFill/>
          </a:ln>
        </p:spPr>
        <p:txBody>
          <a:bodyPr lIns="91425" tIns="91425" rIns="91425" bIns="91425" anchor="t" anchorCtr="0">
            <a:noAutofit/>
          </a:bodyPr>
          <a:lstStyle/>
          <a:p>
            <a:pPr marL="457200" lvl="0" indent="0" rtl="0">
              <a:spcBef>
                <a:spcPts val="0"/>
              </a:spcBef>
              <a:buNone/>
            </a:pPr>
            <a:r>
              <a:rPr lang="en" sz="1200">
                <a:solidFill>
                  <a:schemeClr val="dk1"/>
                </a:solidFill>
                <a:latin typeface="Roboto"/>
                <a:ea typeface="Roboto"/>
                <a:cs typeface="Roboto"/>
                <a:sym typeface="Roboto"/>
              </a:rPr>
              <a:t>Transferring Legal Knowledge </a:t>
            </a:r>
          </a:p>
          <a:p>
            <a:pPr marL="457200" lvl="0" indent="0" rtl="0">
              <a:spcBef>
                <a:spcPts val="0"/>
              </a:spcBef>
              <a:buNone/>
            </a:pPr>
            <a:r>
              <a:rPr lang="en" sz="1200">
                <a:solidFill>
                  <a:schemeClr val="dk1"/>
                </a:solidFill>
                <a:latin typeface="Roboto"/>
                <a:ea typeface="Roboto"/>
                <a:cs typeface="Roboto"/>
                <a:sym typeface="Roboto"/>
              </a:rPr>
              <a:t>Through Experiential &amp; Blended Learning</a:t>
            </a:r>
          </a:p>
        </p:txBody>
      </p:sp>
      <p:sp>
        <p:nvSpPr>
          <p:cNvPr id="85" name="Shape 85"/>
          <p:cNvSpPr txBox="1"/>
          <p:nvPr/>
        </p:nvSpPr>
        <p:spPr>
          <a:xfrm>
            <a:off x="1212450" y="3313362"/>
            <a:ext cx="1498800" cy="661800"/>
          </a:xfrm>
          <a:prstGeom prst="rect">
            <a:avLst/>
          </a:prstGeom>
          <a:noFill/>
          <a:ln>
            <a:noFill/>
          </a:ln>
        </p:spPr>
        <p:txBody>
          <a:bodyPr lIns="91425" tIns="91425" rIns="91425" bIns="91425" anchor="t" anchorCtr="0">
            <a:noAutofit/>
          </a:bodyPr>
          <a:lstStyle/>
          <a:p>
            <a:pPr marL="457200" lvl="0" indent="0" rtl="0">
              <a:spcBef>
                <a:spcPts val="0"/>
              </a:spcBef>
              <a:buNone/>
            </a:pPr>
            <a:r>
              <a:rPr lang="en" sz="800">
                <a:solidFill>
                  <a:schemeClr val="dk1"/>
                </a:solidFill>
                <a:latin typeface="Roboto"/>
                <a:ea typeface="Roboto"/>
                <a:cs typeface="Roboto"/>
                <a:sym typeface="Roboto"/>
              </a:rPr>
              <a:t>Clausehound is proudly incubated at George Brown College!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p:nvPr/>
        </p:nvSpPr>
        <p:spPr>
          <a:xfrm>
            <a:off x="44200" y="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Technologically assisted learning</a:t>
            </a:r>
          </a:p>
        </p:txBody>
      </p:sp>
      <p:pic>
        <p:nvPicPr>
          <p:cNvPr id="184" name="Shape 184"/>
          <p:cNvPicPr preferRelativeResize="0"/>
          <p:nvPr/>
        </p:nvPicPr>
        <p:blipFill>
          <a:blip r:embed="rId3">
            <a:alphaModFix/>
          </a:blip>
          <a:stretch>
            <a:fillRect/>
          </a:stretch>
        </p:blipFill>
        <p:spPr>
          <a:xfrm>
            <a:off x="4330200" y="1127050"/>
            <a:ext cx="3784869" cy="2095525"/>
          </a:xfrm>
          <a:prstGeom prst="rect">
            <a:avLst/>
          </a:prstGeom>
          <a:noFill/>
          <a:ln>
            <a:noFill/>
          </a:ln>
        </p:spPr>
      </p:pic>
      <p:sp>
        <p:nvSpPr>
          <p:cNvPr id="185" name="Shape 185"/>
          <p:cNvSpPr txBox="1"/>
          <p:nvPr/>
        </p:nvSpPr>
        <p:spPr>
          <a:xfrm>
            <a:off x="457200" y="1009875"/>
            <a:ext cx="3624600" cy="348600"/>
          </a:xfrm>
          <a:prstGeom prst="rect">
            <a:avLst/>
          </a:prstGeom>
          <a:noFill/>
          <a:ln>
            <a:noFill/>
          </a:ln>
        </p:spPr>
        <p:txBody>
          <a:bodyPr lIns="91425" tIns="91425" rIns="91425" bIns="91425" anchor="ctr" anchorCtr="0">
            <a:noAutofit/>
          </a:bodyPr>
          <a:lstStyle/>
          <a:p>
            <a:pPr lvl="0" rtl="0">
              <a:spcBef>
                <a:spcPts val="0"/>
              </a:spcBef>
              <a:buNone/>
            </a:pPr>
            <a:endParaRPr sz="1200">
              <a:highlight>
                <a:srgbClr val="FFFFFF"/>
              </a:highlight>
              <a:latin typeface="Roboto"/>
              <a:ea typeface="Roboto"/>
              <a:cs typeface="Roboto"/>
              <a:sym typeface="Roboto"/>
            </a:endParaRPr>
          </a:p>
          <a:p>
            <a:pPr lvl="0" rtl="0">
              <a:spcBef>
                <a:spcPts val="0"/>
              </a:spcBef>
              <a:buNone/>
            </a:pPr>
            <a:endParaRPr sz="1200">
              <a:highlight>
                <a:srgbClr val="FFFFFF"/>
              </a:highlight>
              <a:latin typeface="Roboto"/>
              <a:ea typeface="Roboto"/>
              <a:cs typeface="Roboto"/>
              <a:sym typeface="Roboto"/>
            </a:endParaRPr>
          </a:p>
          <a:p>
            <a:pPr lvl="0" rtl="0">
              <a:spcBef>
                <a:spcPts val="0"/>
              </a:spcBef>
              <a:buNone/>
            </a:pPr>
            <a:endParaRPr sz="1200">
              <a:highlight>
                <a:srgbClr val="FFFFFF"/>
              </a:highlight>
              <a:latin typeface="Roboto"/>
              <a:ea typeface="Roboto"/>
              <a:cs typeface="Roboto"/>
              <a:sym typeface="Roboto"/>
            </a:endParaRPr>
          </a:p>
          <a:p>
            <a:pPr lvl="0" rtl="0">
              <a:spcBef>
                <a:spcPts val="0"/>
              </a:spcBef>
              <a:buNone/>
            </a:pPr>
            <a:endParaRPr sz="1200">
              <a:highlight>
                <a:srgbClr val="FFFFFF"/>
              </a:highlight>
              <a:latin typeface="Roboto"/>
              <a:ea typeface="Roboto"/>
              <a:cs typeface="Roboto"/>
              <a:sym typeface="Roboto"/>
            </a:endParaRPr>
          </a:p>
          <a:p>
            <a:pPr lvl="0" rtl="0">
              <a:spcBef>
                <a:spcPts val="0"/>
              </a:spcBef>
              <a:buNone/>
            </a:pPr>
            <a:r>
              <a:rPr lang="en" sz="1200">
                <a:highlight>
                  <a:srgbClr val="FFFFFF"/>
                </a:highlight>
                <a:latin typeface="Roboto"/>
                <a:ea typeface="Roboto"/>
                <a:cs typeface="Roboto"/>
                <a:sym typeface="Roboto"/>
              </a:rPr>
              <a:t>Using technology in the classroom and law firm to:</a:t>
            </a:r>
          </a:p>
          <a:p>
            <a:pPr lvl="0">
              <a:spcBef>
                <a:spcPts val="0"/>
              </a:spcBef>
              <a:buNone/>
            </a:pPr>
            <a:endParaRPr sz="1200">
              <a:latin typeface="Roboto"/>
              <a:ea typeface="Roboto"/>
              <a:cs typeface="Roboto"/>
              <a:sym typeface="Roboto"/>
            </a:endParaRPr>
          </a:p>
          <a:p>
            <a:pPr lvl="0" rtl="0">
              <a:spcBef>
                <a:spcPts val="0"/>
              </a:spcBef>
              <a:buNone/>
            </a:pPr>
            <a:endParaRPr sz="1200">
              <a:latin typeface="Roboto"/>
              <a:ea typeface="Roboto"/>
              <a:cs typeface="Roboto"/>
              <a:sym typeface="Roboto"/>
            </a:endParaRPr>
          </a:p>
          <a:p>
            <a:pPr lvl="0">
              <a:spcBef>
                <a:spcPts val="0"/>
              </a:spcBef>
              <a:buNone/>
            </a:pPr>
            <a:endParaRPr sz="1200">
              <a:latin typeface="Roboto"/>
              <a:ea typeface="Roboto"/>
              <a:cs typeface="Roboto"/>
              <a:sym typeface="Roboto"/>
            </a:endParaRPr>
          </a:p>
          <a:p>
            <a:pPr lvl="0" rtl="0">
              <a:spcBef>
                <a:spcPts val="0"/>
              </a:spcBef>
              <a:buNone/>
            </a:pPr>
            <a:endParaRPr/>
          </a:p>
        </p:txBody>
      </p:sp>
      <p:sp>
        <p:nvSpPr>
          <p:cNvPr id="186" name="Shape 186"/>
          <p:cNvSpPr txBox="1"/>
          <p:nvPr/>
        </p:nvSpPr>
        <p:spPr>
          <a:xfrm>
            <a:off x="457200" y="1994825"/>
            <a:ext cx="5426100" cy="633000"/>
          </a:xfrm>
          <a:prstGeom prst="rect">
            <a:avLst/>
          </a:prstGeom>
          <a:noFill/>
          <a:ln>
            <a:noFill/>
          </a:ln>
        </p:spPr>
        <p:txBody>
          <a:bodyPr lIns="91425" tIns="91425" rIns="91425" bIns="91425" anchor="t" anchorCtr="0">
            <a:noAutofit/>
          </a:bodyPr>
          <a:lstStyle/>
          <a:p>
            <a:pPr lvl="0">
              <a:spcBef>
                <a:spcPts val="0"/>
              </a:spcBef>
              <a:buClr>
                <a:schemeClr val="dk1"/>
              </a:buClr>
              <a:buSzPct val="91666"/>
              <a:buFont typeface="Arial"/>
              <a:buNone/>
            </a:pPr>
            <a:r>
              <a:rPr lang="en" sz="1200">
                <a:latin typeface="Roboto"/>
                <a:ea typeface="Roboto"/>
                <a:cs typeface="Roboto"/>
                <a:sym typeface="Roboto"/>
              </a:rPr>
              <a:t>(2) increase the ability for self-learning</a:t>
            </a:r>
          </a:p>
        </p:txBody>
      </p:sp>
      <p:sp>
        <p:nvSpPr>
          <p:cNvPr id="187" name="Shape 187"/>
          <p:cNvSpPr txBox="1"/>
          <p:nvPr/>
        </p:nvSpPr>
        <p:spPr>
          <a:xfrm>
            <a:off x="456385" y="2537633"/>
            <a:ext cx="5426100" cy="633000"/>
          </a:xfrm>
          <a:prstGeom prst="rect">
            <a:avLst/>
          </a:prstGeom>
          <a:noFill/>
          <a:ln>
            <a:noFill/>
          </a:ln>
        </p:spPr>
        <p:txBody>
          <a:bodyPr lIns="91425" tIns="91425" rIns="91425" bIns="91425" anchor="t" anchorCtr="0">
            <a:noAutofit/>
          </a:bodyPr>
          <a:lstStyle/>
          <a:p>
            <a:pPr lvl="0">
              <a:spcBef>
                <a:spcPts val="0"/>
              </a:spcBef>
              <a:buClr>
                <a:schemeClr val="dk1"/>
              </a:buClr>
              <a:buSzPct val="91666"/>
              <a:buFont typeface="Arial"/>
              <a:buNone/>
            </a:pPr>
            <a:r>
              <a:rPr lang="en" sz="1200">
                <a:latin typeface="Roboto"/>
                <a:ea typeface="Roboto"/>
                <a:cs typeface="Roboto"/>
                <a:sym typeface="Roboto"/>
              </a:rPr>
              <a:t>(3) reduce the necessity for independent instruction</a:t>
            </a:r>
          </a:p>
          <a:p>
            <a:pPr lvl="0">
              <a:spcBef>
                <a:spcPts val="0"/>
              </a:spcBef>
              <a:buClr>
                <a:schemeClr val="dk1"/>
              </a:buClr>
              <a:buFont typeface="Arial"/>
              <a:buNone/>
            </a:pPr>
            <a:endParaRPr sz="1200">
              <a:latin typeface="Roboto"/>
              <a:ea typeface="Roboto"/>
              <a:cs typeface="Roboto"/>
              <a:sym typeface="Roboto"/>
            </a:endParaRPr>
          </a:p>
          <a:p>
            <a:pPr lvl="0">
              <a:spcBef>
                <a:spcPts val="0"/>
              </a:spcBef>
              <a:buClr>
                <a:schemeClr val="dk1"/>
              </a:buClr>
              <a:buFont typeface="Arial"/>
              <a:buNone/>
            </a:pPr>
            <a:endParaRPr/>
          </a:p>
        </p:txBody>
      </p:sp>
      <p:sp>
        <p:nvSpPr>
          <p:cNvPr id="188" name="Shape 188"/>
          <p:cNvSpPr txBox="1"/>
          <p:nvPr/>
        </p:nvSpPr>
        <p:spPr>
          <a:xfrm>
            <a:off x="467825" y="3071025"/>
            <a:ext cx="5426100" cy="633000"/>
          </a:xfrm>
          <a:prstGeom prst="rect">
            <a:avLst/>
          </a:prstGeom>
          <a:noFill/>
          <a:ln>
            <a:noFill/>
          </a:ln>
        </p:spPr>
        <p:txBody>
          <a:bodyPr lIns="91425" tIns="91425" rIns="91425" bIns="91425" anchor="t" anchorCtr="0">
            <a:noAutofit/>
          </a:bodyPr>
          <a:lstStyle/>
          <a:p>
            <a:pPr lvl="0">
              <a:spcBef>
                <a:spcPts val="0"/>
              </a:spcBef>
              <a:buClr>
                <a:schemeClr val="dk1"/>
              </a:buClr>
              <a:buSzPct val="91666"/>
              <a:buFont typeface="Arial"/>
              <a:buNone/>
            </a:pPr>
            <a:r>
              <a:rPr lang="en" sz="1200">
                <a:latin typeface="Roboto"/>
                <a:ea typeface="Roboto"/>
                <a:cs typeface="Roboto"/>
                <a:sym typeface="Roboto"/>
              </a:rPr>
              <a:t>(4) reflect the workflow of law firms </a:t>
            </a:r>
          </a:p>
        </p:txBody>
      </p:sp>
      <p:sp>
        <p:nvSpPr>
          <p:cNvPr id="189" name="Shape 189"/>
          <p:cNvSpPr txBox="1"/>
          <p:nvPr/>
        </p:nvSpPr>
        <p:spPr>
          <a:xfrm>
            <a:off x="467835" y="1465529"/>
            <a:ext cx="3673800" cy="348599"/>
          </a:xfrm>
          <a:prstGeom prst="rect">
            <a:avLst/>
          </a:prstGeom>
          <a:noFill/>
          <a:ln>
            <a:noFill/>
          </a:ln>
        </p:spPr>
        <p:txBody>
          <a:bodyPr lIns="91425" tIns="91425" rIns="91425" bIns="91425" anchor="t" anchorCtr="0">
            <a:noAutofit/>
          </a:bodyPr>
          <a:lstStyle/>
          <a:p>
            <a:pPr lvl="0">
              <a:spcBef>
                <a:spcPts val="0"/>
              </a:spcBef>
              <a:buClr>
                <a:schemeClr val="dk1"/>
              </a:buClr>
              <a:buSzPct val="91666"/>
              <a:buFont typeface="Arial"/>
              <a:buNone/>
            </a:pPr>
            <a:r>
              <a:rPr lang="en" sz="1200">
                <a:latin typeface="Roboto"/>
                <a:ea typeface="Roboto"/>
                <a:cs typeface="Roboto"/>
                <a:sym typeface="Roboto"/>
              </a:rPr>
              <a:t>(1) embed knowledge directly into the coursework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9"/>
                                        </p:tgtEl>
                                        <p:attrNameLst>
                                          <p:attrName>style.visibility</p:attrName>
                                        </p:attrNameLst>
                                      </p:cBhvr>
                                      <p:to>
                                        <p:strVal val="visible"/>
                                      </p:to>
                                    </p:set>
                                    <p:animEffect transition="in" filter="fade">
                                      <p:cBhvr>
                                        <p:cTn id="7" dur="1000"/>
                                        <p:tgtEl>
                                          <p:spTgt spid="1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6"/>
                                        </p:tgtEl>
                                        <p:attrNameLst>
                                          <p:attrName>style.visibility</p:attrName>
                                        </p:attrNameLst>
                                      </p:cBhvr>
                                      <p:to>
                                        <p:strVal val="visible"/>
                                      </p:to>
                                    </p:set>
                                    <p:animEffect transition="in" filter="fade">
                                      <p:cBhvr>
                                        <p:cTn id="12" dur="1000"/>
                                        <p:tgtEl>
                                          <p:spTgt spid="1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7"/>
                                        </p:tgtEl>
                                        <p:attrNameLst>
                                          <p:attrName>style.visibility</p:attrName>
                                        </p:attrNameLst>
                                      </p:cBhvr>
                                      <p:to>
                                        <p:strVal val="visible"/>
                                      </p:to>
                                    </p:set>
                                    <p:animEffect transition="in" filter="fade">
                                      <p:cBhvr>
                                        <p:cTn id="17" dur="1000"/>
                                        <p:tgtEl>
                                          <p:spTgt spid="18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8"/>
                                        </p:tgtEl>
                                        <p:attrNameLst>
                                          <p:attrName>style.visibility</p:attrName>
                                        </p:attrNameLst>
                                      </p:cBhvr>
                                      <p:to>
                                        <p:strVal val="visible"/>
                                      </p:to>
                                    </p:set>
                                    <p:animEffect transition="in" filter="fade">
                                      <p:cBhvr>
                                        <p:cTn id="22" dur="10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p:nvPr/>
        </p:nvSpPr>
        <p:spPr>
          <a:xfrm>
            <a:off x="44200" y="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Independent/Flex learning</a:t>
            </a:r>
          </a:p>
        </p:txBody>
      </p:sp>
      <p:sp>
        <p:nvSpPr>
          <p:cNvPr id="195" name="Shape 195"/>
          <p:cNvSpPr txBox="1"/>
          <p:nvPr/>
        </p:nvSpPr>
        <p:spPr>
          <a:xfrm>
            <a:off x="541450" y="2619075"/>
            <a:ext cx="2654100" cy="1061100"/>
          </a:xfrm>
          <a:prstGeom prst="rect">
            <a:avLst/>
          </a:prstGeom>
          <a:noFill/>
          <a:ln>
            <a:noFill/>
          </a:ln>
        </p:spPr>
        <p:txBody>
          <a:bodyPr lIns="91425" tIns="91425" rIns="91425" bIns="91425" anchor="ctr" anchorCtr="0">
            <a:noAutofit/>
          </a:bodyPr>
          <a:lstStyle/>
          <a:p>
            <a:pPr lvl="0" rtl="0">
              <a:spcBef>
                <a:spcPts val="0"/>
              </a:spcBef>
              <a:buNone/>
            </a:pPr>
            <a:endParaRPr sz="1200">
              <a:highlight>
                <a:srgbClr val="FFFFFF"/>
              </a:highlight>
              <a:latin typeface="Roboto"/>
              <a:ea typeface="Roboto"/>
              <a:cs typeface="Roboto"/>
              <a:sym typeface="Roboto"/>
            </a:endParaRPr>
          </a:p>
          <a:p>
            <a:pPr lvl="0" rtl="0">
              <a:spcBef>
                <a:spcPts val="0"/>
              </a:spcBef>
              <a:buNone/>
            </a:pPr>
            <a:endParaRPr sz="1200">
              <a:latin typeface="Roboto"/>
              <a:ea typeface="Roboto"/>
              <a:cs typeface="Roboto"/>
              <a:sym typeface="Roboto"/>
            </a:endParaRPr>
          </a:p>
          <a:p>
            <a:pPr lvl="0" rtl="0">
              <a:spcBef>
                <a:spcPts val="0"/>
              </a:spcBef>
              <a:buNone/>
            </a:pPr>
            <a:r>
              <a:rPr lang="en" sz="1200">
                <a:latin typeface="Roboto"/>
                <a:ea typeface="Roboto"/>
                <a:cs typeface="Roboto"/>
                <a:sym typeface="Roboto"/>
              </a:rPr>
              <a:t>This results in the student learning the materials in a contextualized environment with support when needed from experienced lawyers and professors. </a:t>
            </a:r>
          </a:p>
        </p:txBody>
      </p:sp>
      <p:pic>
        <p:nvPicPr>
          <p:cNvPr id="196" name="Shape 196"/>
          <p:cNvPicPr preferRelativeResize="0"/>
          <p:nvPr/>
        </p:nvPicPr>
        <p:blipFill>
          <a:blip r:embed="rId3">
            <a:alphaModFix/>
          </a:blip>
          <a:stretch>
            <a:fillRect/>
          </a:stretch>
        </p:blipFill>
        <p:spPr>
          <a:xfrm>
            <a:off x="3576550" y="1206600"/>
            <a:ext cx="4248150" cy="2743200"/>
          </a:xfrm>
          <a:prstGeom prst="rect">
            <a:avLst/>
          </a:prstGeom>
          <a:noFill/>
          <a:ln>
            <a:noFill/>
          </a:ln>
        </p:spPr>
      </p:pic>
      <p:sp>
        <p:nvSpPr>
          <p:cNvPr id="197" name="Shape 197"/>
          <p:cNvSpPr txBox="1"/>
          <p:nvPr/>
        </p:nvSpPr>
        <p:spPr>
          <a:xfrm>
            <a:off x="515775" y="1452625"/>
            <a:ext cx="3438300" cy="320400"/>
          </a:xfrm>
          <a:prstGeom prst="rect">
            <a:avLst/>
          </a:prstGeom>
          <a:noFill/>
          <a:ln>
            <a:noFill/>
          </a:ln>
        </p:spPr>
        <p:txBody>
          <a:bodyPr lIns="91425" tIns="91425" rIns="91425" bIns="91425" anchor="t" anchorCtr="0">
            <a:noAutofit/>
          </a:bodyPr>
          <a:lstStyle/>
          <a:p>
            <a:pPr lvl="0" rtl="0">
              <a:spcBef>
                <a:spcPts val="0"/>
              </a:spcBef>
              <a:buClr>
                <a:schemeClr val="dk1"/>
              </a:buClr>
              <a:buSzPct val="91666"/>
              <a:buFont typeface="Arial"/>
              <a:buNone/>
            </a:pPr>
            <a:r>
              <a:rPr lang="en" sz="1200">
                <a:latin typeface="Roboto"/>
                <a:ea typeface="Roboto"/>
                <a:cs typeface="Roboto"/>
                <a:sym typeface="Roboto"/>
              </a:rPr>
              <a:t>Most of the curriculum is delivered via:</a:t>
            </a:r>
          </a:p>
        </p:txBody>
      </p:sp>
      <p:sp>
        <p:nvSpPr>
          <p:cNvPr id="198" name="Shape 198"/>
          <p:cNvSpPr txBox="1"/>
          <p:nvPr/>
        </p:nvSpPr>
        <p:spPr>
          <a:xfrm>
            <a:off x="545700" y="1816200"/>
            <a:ext cx="5426100" cy="633000"/>
          </a:xfrm>
          <a:prstGeom prst="rect">
            <a:avLst/>
          </a:prstGeom>
          <a:noFill/>
          <a:ln>
            <a:noFill/>
          </a:ln>
        </p:spPr>
        <p:txBody>
          <a:bodyPr lIns="91425" tIns="91425" rIns="91425" bIns="91425" anchor="t" anchorCtr="0">
            <a:noAutofit/>
          </a:bodyPr>
          <a:lstStyle/>
          <a:p>
            <a:pPr lvl="0" rtl="0">
              <a:spcBef>
                <a:spcPts val="0"/>
              </a:spcBef>
              <a:buClr>
                <a:schemeClr val="dk1"/>
              </a:buClr>
              <a:buSzPct val="91666"/>
              <a:buFont typeface="Arial"/>
              <a:buNone/>
            </a:pPr>
            <a:r>
              <a:rPr lang="en" sz="1200">
                <a:latin typeface="Roboto"/>
                <a:ea typeface="Roboto"/>
                <a:cs typeface="Roboto"/>
                <a:sym typeface="Roboto"/>
              </a:rPr>
              <a:t>(1) a digital platform and </a:t>
            </a:r>
          </a:p>
        </p:txBody>
      </p:sp>
      <p:sp>
        <p:nvSpPr>
          <p:cNvPr id="199" name="Shape 199"/>
          <p:cNvSpPr txBox="1"/>
          <p:nvPr/>
        </p:nvSpPr>
        <p:spPr>
          <a:xfrm>
            <a:off x="534609" y="2172768"/>
            <a:ext cx="2920200" cy="633000"/>
          </a:xfrm>
          <a:prstGeom prst="rect">
            <a:avLst/>
          </a:prstGeom>
          <a:noFill/>
          <a:ln>
            <a:noFill/>
          </a:ln>
        </p:spPr>
        <p:txBody>
          <a:bodyPr lIns="91425" tIns="91425" rIns="91425" bIns="91425" anchor="t" anchorCtr="0">
            <a:noAutofit/>
          </a:bodyPr>
          <a:lstStyle/>
          <a:p>
            <a:pPr lvl="0" rtl="0">
              <a:spcBef>
                <a:spcPts val="0"/>
              </a:spcBef>
              <a:buClr>
                <a:schemeClr val="dk1"/>
              </a:buClr>
              <a:buSzPct val="91666"/>
              <a:buFont typeface="Arial"/>
              <a:buNone/>
            </a:pPr>
            <a:r>
              <a:rPr lang="en" sz="1200">
                <a:latin typeface="Roboto"/>
                <a:ea typeface="Roboto"/>
                <a:cs typeface="Roboto"/>
                <a:sym typeface="Roboto"/>
              </a:rPr>
              <a:t>(2) teachers are available for face-to-face consultation and support.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fade">
                                      <p:cBhvr>
                                        <p:cTn id="7" dur="1000"/>
                                        <p:tgtEl>
                                          <p:spTgt spid="1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9"/>
                                        </p:tgtEl>
                                        <p:attrNameLst>
                                          <p:attrName>style.visibility</p:attrName>
                                        </p:attrNameLst>
                                      </p:cBhvr>
                                      <p:to>
                                        <p:strVal val="visible"/>
                                      </p:to>
                                    </p:set>
                                    <p:animEffect transition="in" filter="fade">
                                      <p:cBhvr>
                                        <p:cTn id="12" dur="1000"/>
                                        <p:tgtEl>
                                          <p:spTgt spid="19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5"/>
                                        </p:tgtEl>
                                        <p:attrNameLst>
                                          <p:attrName>style.visibility</p:attrName>
                                        </p:attrNameLst>
                                      </p:cBhvr>
                                      <p:to>
                                        <p:strVal val="visible"/>
                                      </p:to>
                                    </p:set>
                                    <p:animEffect transition="in" filter="fade">
                                      <p:cBhvr>
                                        <p:cTn id="17" dur="10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p:nvPr/>
        </p:nvSpPr>
        <p:spPr>
          <a:xfrm>
            <a:off x="44200" y="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Evolving curriculum</a:t>
            </a:r>
          </a:p>
        </p:txBody>
      </p:sp>
      <p:pic>
        <p:nvPicPr>
          <p:cNvPr id="205" name="Shape 205"/>
          <p:cNvPicPr preferRelativeResize="0"/>
          <p:nvPr/>
        </p:nvPicPr>
        <p:blipFill>
          <a:blip r:embed="rId3">
            <a:alphaModFix/>
          </a:blip>
          <a:stretch>
            <a:fillRect/>
          </a:stretch>
        </p:blipFill>
        <p:spPr>
          <a:xfrm>
            <a:off x="152400" y="1055425"/>
            <a:ext cx="3259275" cy="3219124"/>
          </a:xfrm>
          <a:prstGeom prst="rect">
            <a:avLst/>
          </a:prstGeom>
          <a:noFill/>
          <a:ln>
            <a:noFill/>
          </a:ln>
        </p:spPr>
      </p:pic>
      <p:sp>
        <p:nvSpPr>
          <p:cNvPr id="206" name="Shape 206"/>
          <p:cNvSpPr txBox="1"/>
          <p:nvPr/>
        </p:nvSpPr>
        <p:spPr>
          <a:xfrm>
            <a:off x="3627400" y="1599175"/>
            <a:ext cx="5426100" cy="633000"/>
          </a:xfrm>
          <a:prstGeom prst="rect">
            <a:avLst/>
          </a:prstGeom>
          <a:noFill/>
          <a:ln>
            <a:noFill/>
          </a:ln>
        </p:spPr>
        <p:txBody>
          <a:bodyPr lIns="91425" tIns="91425" rIns="91425" bIns="91425" anchor="t" anchorCtr="0">
            <a:noAutofit/>
          </a:bodyPr>
          <a:lstStyle/>
          <a:p>
            <a:pPr lvl="0" rtl="0">
              <a:spcBef>
                <a:spcPts val="0"/>
              </a:spcBef>
              <a:buClr>
                <a:srgbClr val="EE7909"/>
              </a:buClr>
              <a:buSzPct val="25000"/>
              <a:buFont typeface="Roboto"/>
              <a:buNone/>
            </a:pPr>
            <a:r>
              <a:rPr lang="en" sz="1200">
                <a:latin typeface="Roboto"/>
                <a:ea typeface="Roboto"/>
                <a:cs typeface="Roboto"/>
                <a:sym typeface="Roboto"/>
              </a:rPr>
              <a:t>(1) Learn: Use Clausehound depth of legal knowledge to learn the types of contracts, what different clauses mean and which cases impact each clause. </a:t>
            </a:r>
          </a:p>
        </p:txBody>
      </p:sp>
      <p:sp>
        <p:nvSpPr>
          <p:cNvPr id="207" name="Shape 207"/>
          <p:cNvSpPr txBox="1"/>
          <p:nvPr/>
        </p:nvSpPr>
        <p:spPr>
          <a:xfrm>
            <a:off x="3627400" y="2136125"/>
            <a:ext cx="5426100" cy="633000"/>
          </a:xfrm>
          <a:prstGeom prst="rect">
            <a:avLst/>
          </a:prstGeom>
          <a:noFill/>
          <a:ln>
            <a:noFill/>
          </a:ln>
        </p:spPr>
        <p:txBody>
          <a:bodyPr lIns="91425" tIns="91425" rIns="91425" bIns="91425" anchor="t" anchorCtr="0">
            <a:noAutofit/>
          </a:bodyPr>
          <a:lstStyle/>
          <a:p>
            <a:pPr lvl="0" rtl="0">
              <a:spcBef>
                <a:spcPts val="0"/>
              </a:spcBef>
              <a:buClr>
                <a:srgbClr val="EE7909"/>
              </a:buClr>
              <a:buSzPct val="25000"/>
              <a:buFont typeface="Roboto"/>
              <a:buNone/>
            </a:pPr>
            <a:r>
              <a:rPr lang="en" sz="1200">
                <a:latin typeface="Roboto"/>
                <a:ea typeface="Roboto"/>
                <a:cs typeface="Roboto"/>
                <a:sym typeface="Roboto"/>
              </a:rPr>
              <a:t>(2) Review: Learn firm-level skills of reviewing legal agreements for both junior and senior counsel.</a:t>
            </a:r>
          </a:p>
        </p:txBody>
      </p:sp>
      <p:sp>
        <p:nvSpPr>
          <p:cNvPr id="208" name="Shape 208"/>
          <p:cNvSpPr txBox="1"/>
          <p:nvPr/>
        </p:nvSpPr>
        <p:spPr>
          <a:xfrm>
            <a:off x="3625895" y="2674084"/>
            <a:ext cx="5426099" cy="632999"/>
          </a:xfrm>
          <a:prstGeom prst="rect">
            <a:avLst/>
          </a:prstGeom>
          <a:noFill/>
          <a:ln>
            <a:noFill/>
          </a:ln>
        </p:spPr>
        <p:txBody>
          <a:bodyPr lIns="91425" tIns="91425" rIns="91425" bIns="91425" anchor="t" anchorCtr="0">
            <a:noAutofit/>
          </a:bodyPr>
          <a:lstStyle/>
          <a:p>
            <a:pPr lvl="0" rtl="0">
              <a:spcBef>
                <a:spcPts val="0"/>
              </a:spcBef>
              <a:buClr>
                <a:srgbClr val="EE7909"/>
              </a:buClr>
              <a:buSzPct val="25000"/>
              <a:buFont typeface="Roboto"/>
              <a:buNone/>
            </a:pPr>
            <a:r>
              <a:rPr lang="en" sz="1200">
                <a:latin typeface="Roboto"/>
                <a:ea typeface="Roboto"/>
                <a:cs typeface="Roboto"/>
                <a:sym typeface="Roboto"/>
              </a:rPr>
              <a:t>(3) Draft: Apply commercial principles when drafting agreements for mock clients using case study method of learning</a:t>
            </a:r>
          </a:p>
        </p:txBody>
      </p:sp>
      <p:sp>
        <p:nvSpPr>
          <p:cNvPr id="209" name="Shape 209"/>
          <p:cNvSpPr txBox="1"/>
          <p:nvPr/>
        </p:nvSpPr>
        <p:spPr>
          <a:xfrm>
            <a:off x="3626709" y="3227231"/>
            <a:ext cx="5426100" cy="633000"/>
          </a:xfrm>
          <a:prstGeom prst="rect">
            <a:avLst/>
          </a:prstGeom>
          <a:noFill/>
          <a:ln>
            <a:noFill/>
          </a:ln>
        </p:spPr>
        <p:txBody>
          <a:bodyPr lIns="91425" tIns="91425" rIns="91425" bIns="91425" anchor="t" anchorCtr="0">
            <a:noAutofit/>
          </a:bodyPr>
          <a:lstStyle/>
          <a:p>
            <a:pPr lvl="0" rtl="0">
              <a:spcBef>
                <a:spcPts val="0"/>
              </a:spcBef>
              <a:buClr>
                <a:schemeClr val="dk1"/>
              </a:buClr>
              <a:buSzPct val="25000"/>
              <a:buFont typeface="Roboto"/>
              <a:buNone/>
            </a:pPr>
            <a:r>
              <a:rPr lang="en" sz="1200">
                <a:latin typeface="Roboto"/>
                <a:ea typeface="Roboto"/>
                <a:cs typeface="Roboto"/>
                <a:sym typeface="Roboto"/>
              </a:rPr>
              <a:t>(4) Compare: Learn high-level analysis of agreement drafting by comparing student’s work with ‘gold standard’ agreement drafting - understand the implications and effectiveness of ‘Draft’ component.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7"/>
                                        </p:tgtEl>
                                        <p:attrNameLst>
                                          <p:attrName>style.visibility</p:attrName>
                                        </p:attrNameLst>
                                      </p:cBhvr>
                                      <p:to>
                                        <p:strVal val="visible"/>
                                      </p:to>
                                    </p:set>
                                    <p:animEffect transition="in" filter="fade">
                                      <p:cBhvr>
                                        <p:cTn id="12" dur="1000"/>
                                        <p:tgtEl>
                                          <p:spTgt spid="20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8"/>
                                        </p:tgtEl>
                                        <p:attrNameLst>
                                          <p:attrName>style.visibility</p:attrName>
                                        </p:attrNameLst>
                                      </p:cBhvr>
                                      <p:to>
                                        <p:strVal val="visible"/>
                                      </p:to>
                                    </p:set>
                                    <p:animEffect transition="in" filter="fade">
                                      <p:cBhvr>
                                        <p:cTn id="17" dur="1000"/>
                                        <p:tgtEl>
                                          <p:spTgt spid="20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9"/>
                                        </p:tgtEl>
                                        <p:attrNameLst>
                                          <p:attrName>style.visibility</p:attrName>
                                        </p:attrNameLst>
                                      </p:cBhvr>
                                      <p:to>
                                        <p:strVal val="visible"/>
                                      </p:to>
                                    </p:set>
                                    <p:animEffect transition="in" filter="fade">
                                      <p:cBhvr>
                                        <p:cTn id="22" dur="10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p:nvPr/>
        </p:nvSpPr>
        <p:spPr>
          <a:xfrm>
            <a:off x="222575" y="1260175"/>
            <a:ext cx="8703600" cy="2772300"/>
          </a:xfrm>
          <a:prstGeom prst="rect">
            <a:avLst/>
          </a:prstGeom>
          <a:noFill/>
          <a:ln>
            <a:noFill/>
          </a:ln>
        </p:spPr>
        <p:txBody>
          <a:bodyPr lIns="91425" tIns="91425" rIns="91425" bIns="91425" anchor="t" anchorCtr="0">
            <a:noAutofit/>
          </a:bodyPr>
          <a:lstStyle/>
          <a:p>
            <a:pPr marL="0" marR="0" lvl="0" indent="0" algn="ctr"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Instruction Area One:  Reviewing a contract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pic>
        <p:nvPicPr>
          <p:cNvPr id="219" name="Shape 219" descr="5.jpg"/>
          <p:cNvPicPr preferRelativeResize="0"/>
          <p:nvPr/>
        </p:nvPicPr>
        <p:blipFill>
          <a:blip r:embed="rId3">
            <a:alphaModFix/>
          </a:blip>
          <a:stretch>
            <a:fillRect/>
          </a:stretch>
        </p:blipFill>
        <p:spPr>
          <a:xfrm>
            <a:off x="2246347" y="686250"/>
            <a:ext cx="4651300" cy="3960873"/>
          </a:xfrm>
          <a:prstGeom prst="rect">
            <a:avLst/>
          </a:prstGeom>
          <a:noFill/>
          <a:ln>
            <a:noFill/>
          </a:ln>
        </p:spPr>
      </p:pic>
      <p:sp>
        <p:nvSpPr>
          <p:cNvPr id="220" name="Shape 220"/>
          <p:cNvSpPr txBox="1"/>
          <p:nvPr/>
        </p:nvSpPr>
        <p:spPr>
          <a:xfrm>
            <a:off x="54900" y="-6450"/>
            <a:ext cx="8784300" cy="444600"/>
          </a:xfrm>
          <a:prstGeom prst="rect">
            <a:avLst/>
          </a:prstGeom>
          <a:noFill/>
          <a:ln>
            <a:noFill/>
          </a:ln>
        </p:spPr>
        <p:txBody>
          <a:bodyPr lIns="91425" tIns="91425" rIns="91425" bIns="91425" anchor="t" anchorCtr="0">
            <a:noAutofit/>
          </a:bodyPr>
          <a:lstStyle/>
          <a:p>
            <a:pPr lvl="0" rtl="0">
              <a:spcBef>
                <a:spcPts val="0"/>
              </a:spcBef>
              <a:buClr>
                <a:schemeClr val="dk2"/>
              </a:buClr>
              <a:buSzPct val="25000"/>
              <a:buFont typeface="Roboto"/>
              <a:buNone/>
            </a:pPr>
            <a:r>
              <a:rPr lang="en" sz="2000">
                <a:solidFill>
                  <a:srgbClr val="EE7807"/>
                </a:solidFill>
                <a:latin typeface="Roboto"/>
                <a:ea typeface="Roboto"/>
                <a:cs typeface="Roboto"/>
                <a:sym typeface="Roboto"/>
              </a:rPr>
              <a:t>Instructions guide the student through the site’s reviewing functionality</a:t>
            </a:r>
          </a:p>
          <a:p>
            <a:pPr marL="0" marR="0" lvl="0" indent="0" algn="l" rtl="0">
              <a:lnSpc>
                <a:spcPct val="100000"/>
              </a:lnSpc>
              <a:spcBef>
                <a:spcPts val="0"/>
              </a:spcBef>
              <a:spcAft>
                <a:spcPts val="0"/>
              </a:spcAft>
              <a:buClr>
                <a:srgbClr val="666666"/>
              </a:buClr>
              <a:buFont typeface="Roboto"/>
              <a:buNone/>
            </a:pPr>
            <a:endParaRPr sz="2000">
              <a:solidFill>
                <a:srgbClr val="EE7807"/>
              </a:solidFill>
              <a:latin typeface="Roboto"/>
              <a:ea typeface="Roboto"/>
              <a:cs typeface="Roboto"/>
              <a:sym typeface="Roboto"/>
            </a:endParaRPr>
          </a:p>
        </p:txBody>
      </p:sp>
      <p:sp>
        <p:nvSpPr>
          <p:cNvPr id="221" name="Shape 221"/>
          <p:cNvSpPr txBox="1"/>
          <p:nvPr/>
        </p:nvSpPr>
        <p:spPr>
          <a:xfrm>
            <a:off x="54900" y="3500775"/>
            <a:ext cx="1785300" cy="10881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Our Document Review Tool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p:nvPr/>
        </p:nvSpPr>
        <p:spPr>
          <a:xfrm>
            <a:off x="54900" y="-645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Instructions guide the student through contract review requirements</a:t>
            </a:r>
          </a:p>
        </p:txBody>
      </p:sp>
      <p:sp>
        <p:nvSpPr>
          <p:cNvPr id="227" name="Shape 227"/>
          <p:cNvSpPr txBox="1"/>
          <p:nvPr/>
        </p:nvSpPr>
        <p:spPr>
          <a:xfrm>
            <a:off x="54900" y="3500775"/>
            <a:ext cx="1785300" cy="10881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Our Document Review Tool</a:t>
            </a:r>
          </a:p>
        </p:txBody>
      </p:sp>
      <p:pic>
        <p:nvPicPr>
          <p:cNvPr id="228" name="Shape 228" descr="7(1).jpg"/>
          <p:cNvPicPr preferRelativeResize="0"/>
          <p:nvPr/>
        </p:nvPicPr>
        <p:blipFill>
          <a:blip r:embed="rId3">
            <a:alphaModFix/>
          </a:blip>
          <a:stretch>
            <a:fillRect/>
          </a:stretch>
        </p:blipFill>
        <p:spPr>
          <a:xfrm>
            <a:off x="2079725" y="438150"/>
            <a:ext cx="5940427" cy="4430575"/>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pic>
        <p:nvPicPr>
          <p:cNvPr id="233" name="Shape 233" descr="8.jpg"/>
          <p:cNvPicPr preferRelativeResize="0"/>
          <p:nvPr/>
        </p:nvPicPr>
        <p:blipFill rotWithShape="1">
          <a:blip r:embed="rId3">
            <a:alphaModFix/>
          </a:blip>
          <a:srcRect b="21966"/>
          <a:stretch/>
        </p:blipFill>
        <p:spPr>
          <a:xfrm>
            <a:off x="1625012" y="970075"/>
            <a:ext cx="5893972" cy="3430424"/>
          </a:xfrm>
          <a:prstGeom prst="rect">
            <a:avLst/>
          </a:prstGeom>
          <a:noFill/>
          <a:ln>
            <a:noFill/>
          </a:ln>
        </p:spPr>
      </p:pic>
      <p:sp>
        <p:nvSpPr>
          <p:cNvPr id="234" name="Shape 234"/>
          <p:cNvSpPr txBox="1"/>
          <p:nvPr/>
        </p:nvSpPr>
        <p:spPr>
          <a:xfrm>
            <a:off x="123350" y="77475"/>
            <a:ext cx="8674500" cy="4890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Our Document Review Tool:  Compares </a:t>
            </a:r>
            <a:r>
              <a:rPr lang="en" sz="2000" b="1" u="sng">
                <a:solidFill>
                  <a:srgbClr val="EE7807"/>
                </a:solidFill>
                <a:latin typeface="Roboto"/>
                <a:ea typeface="Roboto"/>
                <a:cs typeface="Roboto"/>
                <a:sym typeface="Roboto"/>
              </a:rPr>
              <a:t>one-to-one</a:t>
            </a:r>
            <a:r>
              <a:rPr lang="en" sz="2000">
                <a:solidFill>
                  <a:srgbClr val="EE7807"/>
                </a:solidFill>
                <a:latin typeface="Roboto"/>
                <a:ea typeface="Roboto"/>
                <a:cs typeface="Roboto"/>
                <a:sym typeface="Roboto"/>
              </a:rPr>
              <a:t> or </a:t>
            </a:r>
            <a:r>
              <a:rPr lang="en" sz="2000" b="1" u="sng">
                <a:solidFill>
                  <a:srgbClr val="EE7807"/>
                </a:solidFill>
                <a:latin typeface="Roboto"/>
                <a:ea typeface="Roboto"/>
                <a:cs typeface="Roboto"/>
                <a:sym typeface="Roboto"/>
              </a:rPr>
              <a:t>one-to-many</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Shape 239"/>
          <p:cNvPicPr preferRelativeResize="0"/>
          <p:nvPr/>
        </p:nvPicPr>
        <p:blipFill>
          <a:blip r:embed="rId3">
            <a:alphaModFix/>
          </a:blip>
          <a:stretch>
            <a:fillRect/>
          </a:stretch>
        </p:blipFill>
        <p:spPr>
          <a:xfrm>
            <a:off x="1432824" y="736062"/>
            <a:ext cx="6278352" cy="3884751"/>
          </a:xfrm>
          <a:prstGeom prst="rect">
            <a:avLst/>
          </a:prstGeom>
          <a:noFill/>
          <a:ln>
            <a:noFill/>
          </a:ln>
        </p:spPr>
      </p:pic>
      <p:sp>
        <p:nvSpPr>
          <p:cNvPr id="240" name="Shape 240"/>
          <p:cNvSpPr txBox="1"/>
          <p:nvPr/>
        </p:nvSpPr>
        <p:spPr>
          <a:xfrm>
            <a:off x="123350" y="77475"/>
            <a:ext cx="8674500" cy="4890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Compares </a:t>
            </a:r>
            <a:r>
              <a:rPr lang="en" sz="2000" b="1" u="sng">
                <a:solidFill>
                  <a:srgbClr val="EE7807"/>
                </a:solidFill>
                <a:latin typeface="Roboto"/>
                <a:ea typeface="Roboto"/>
                <a:cs typeface="Roboto"/>
                <a:sym typeface="Roboto"/>
              </a:rPr>
              <a:t>one-to-one</a:t>
            </a:r>
            <a:r>
              <a:rPr lang="en" sz="2000">
                <a:solidFill>
                  <a:srgbClr val="EE7807"/>
                </a:solidFill>
                <a:latin typeface="Roboto"/>
                <a:ea typeface="Roboto"/>
                <a:cs typeface="Roboto"/>
                <a:sym typeface="Roboto"/>
              </a:rPr>
              <a:t> or </a:t>
            </a:r>
            <a:r>
              <a:rPr lang="en" sz="2000" b="1" u="sng">
                <a:solidFill>
                  <a:srgbClr val="EE7807"/>
                </a:solidFill>
                <a:latin typeface="Roboto"/>
                <a:ea typeface="Roboto"/>
                <a:cs typeface="Roboto"/>
                <a:sym typeface="Roboto"/>
              </a:rPr>
              <a:t>one-to-many</a:t>
            </a:r>
            <a:r>
              <a:rPr lang="en" sz="2000">
                <a:solidFill>
                  <a:srgbClr val="EE7807"/>
                </a:solidFill>
                <a:latin typeface="Roboto"/>
                <a:ea typeface="Roboto"/>
                <a:cs typeface="Roboto"/>
                <a:sym typeface="Roboto"/>
              </a:rPr>
              <a:t> dynamically</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Shape 245" descr="16.jpg"/>
          <p:cNvPicPr preferRelativeResize="0"/>
          <p:nvPr/>
        </p:nvPicPr>
        <p:blipFill>
          <a:blip r:embed="rId3">
            <a:alphaModFix/>
          </a:blip>
          <a:stretch>
            <a:fillRect/>
          </a:stretch>
        </p:blipFill>
        <p:spPr>
          <a:xfrm>
            <a:off x="838774" y="638700"/>
            <a:ext cx="7556352" cy="4128426"/>
          </a:xfrm>
          <a:prstGeom prst="rect">
            <a:avLst/>
          </a:prstGeom>
          <a:noFill/>
          <a:ln>
            <a:noFill/>
          </a:ln>
        </p:spPr>
      </p:pic>
      <p:sp>
        <p:nvSpPr>
          <p:cNvPr id="246" name="Shape 246"/>
          <p:cNvSpPr txBox="1"/>
          <p:nvPr/>
        </p:nvSpPr>
        <p:spPr>
          <a:xfrm>
            <a:off x="54900" y="-645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Reviewed contracts are finalized by the student in MS Word for submission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Shape 251"/>
          <p:cNvSpPr txBox="1"/>
          <p:nvPr/>
        </p:nvSpPr>
        <p:spPr>
          <a:xfrm>
            <a:off x="222575" y="1260175"/>
            <a:ext cx="8703600" cy="2772300"/>
          </a:xfrm>
          <a:prstGeom prst="rect">
            <a:avLst/>
          </a:prstGeom>
          <a:noFill/>
          <a:ln>
            <a:noFill/>
          </a:ln>
        </p:spPr>
        <p:txBody>
          <a:bodyPr lIns="91425" tIns="91425" rIns="91425" bIns="91425" anchor="t" anchorCtr="0">
            <a:noAutofit/>
          </a:bodyPr>
          <a:lstStyle/>
          <a:p>
            <a:pPr marL="0" marR="0" lvl="0" indent="0" algn="ctr"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Instruction Area Two:  Drafting a contract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Shape 90">
            <a:hlinkClick r:id="rId3"/>
          </p:cNvPr>
          <p:cNvPicPr preferRelativeResize="0"/>
          <p:nvPr/>
        </p:nvPicPr>
        <p:blipFill>
          <a:blip r:embed="rId4">
            <a:alphaModFix/>
          </a:blip>
          <a:stretch>
            <a:fillRect/>
          </a:stretch>
        </p:blipFill>
        <p:spPr>
          <a:xfrm>
            <a:off x="1752600" y="821199"/>
            <a:ext cx="5339575" cy="3712699"/>
          </a:xfrm>
          <a:prstGeom prst="rect">
            <a:avLst/>
          </a:prstGeom>
          <a:noFill/>
          <a:ln>
            <a:noFill/>
          </a:ln>
        </p:spPr>
      </p:pic>
      <p:sp>
        <p:nvSpPr>
          <p:cNvPr id="91" name="Shape 91"/>
          <p:cNvSpPr txBox="1"/>
          <p:nvPr/>
        </p:nvSpPr>
        <p:spPr>
          <a:xfrm>
            <a:off x="-21300" y="145950"/>
            <a:ext cx="8784300" cy="444600"/>
          </a:xfrm>
          <a:prstGeom prst="rect">
            <a:avLst/>
          </a:prstGeom>
          <a:noFill/>
          <a:ln>
            <a:noFill/>
          </a:ln>
        </p:spPr>
        <p:txBody>
          <a:bodyPr lIns="91425" tIns="91425" rIns="91425" bIns="91425" anchor="ctr" anchorCtr="0">
            <a:noAutofit/>
          </a:bodyPr>
          <a:lstStyle/>
          <a:p>
            <a:pPr marL="0" marR="0" lvl="0" indent="-69850" algn="l" rtl="0">
              <a:lnSpc>
                <a:spcPct val="100000"/>
              </a:lnSpc>
              <a:spcBef>
                <a:spcPts val="0"/>
              </a:spcBef>
              <a:spcAft>
                <a:spcPts val="0"/>
              </a:spcAft>
              <a:buClr>
                <a:srgbClr val="000000"/>
              </a:buClr>
              <a:buSzPct val="55000"/>
              <a:buFont typeface="Arial"/>
              <a:buNone/>
            </a:pPr>
            <a:r>
              <a:rPr lang="en" sz="2000">
                <a:solidFill>
                  <a:srgbClr val="EE7909"/>
                </a:solidFill>
                <a:latin typeface="Roboto"/>
                <a:ea typeface="Roboto"/>
                <a:cs typeface="Roboto"/>
                <a:sym typeface="Roboto"/>
              </a:rPr>
              <a:t>“Most Highly Annotated Legal Document Library on the Web”</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Shape 256"/>
          <p:cNvSpPr txBox="1"/>
          <p:nvPr/>
        </p:nvSpPr>
        <p:spPr>
          <a:xfrm>
            <a:off x="54900" y="-645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Instructions guide the student through the site’s drafting functionality</a:t>
            </a:r>
          </a:p>
        </p:txBody>
      </p:sp>
      <p:sp>
        <p:nvSpPr>
          <p:cNvPr id="257" name="Shape 257"/>
          <p:cNvSpPr txBox="1"/>
          <p:nvPr/>
        </p:nvSpPr>
        <p:spPr>
          <a:xfrm>
            <a:off x="54900" y="2814975"/>
            <a:ext cx="1785300" cy="10881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Our Document Drafting</a:t>
            </a:r>
          </a:p>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Tool</a:t>
            </a:r>
          </a:p>
        </p:txBody>
      </p:sp>
      <p:pic>
        <p:nvPicPr>
          <p:cNvPr id="258" name="Shape 258" descr="12.jpg"/>
          <p:cNvPicPr preferRelativeResize="0"/>
          <p:nvPr/>
        </p:nvPicPr>
        <p:blipFill>
          <a:blip r:embed="rId3">
            <a:alphaModFix/>
          </a:blip>
          <a:stretch>
            <a:fillRect/>
          </a:stretch>
        </p:blipFill>
        <p:spPr>
          <a:xfrm>
            <a:off x="1622825" y="549000"/>
            <a:ext cx="7321027" cy="3950299"/>
          </a:xfrm>
          <a:prstGeom prst="rect">
            <a:avLst/>
          </a:prstGeom>
          <a:noFill/>
          <a:ln>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p:nvPr/>
        </p:nvSpPr>
        <p:spPr>
          <a:xfrm>
            <a:off x="54900" y="-645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Instructions guide the student through contract drafting requirements</a:t>
            </a:r>
          </a:p>
        </p:txBody>
      </p:sp>
      <p:sp>
        <p:nvSpPr>
          <p:cNvPr id="264" name="Shape 264"/>
          <p:cNvSpPr txBox="1"/>
          <p:nvPr/>
        </p:nvSpPr>
        <p:spPr>
          <a:xfrm>
            <a:off x="54900" y="2814975"/>
            <a:ext cx="1785300" cy="10881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Our Document Drafting</a:t>
            </a:r>
          </a:p>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Tool</a:t>
            </a:r>
          </a:p>
        </p:txBody>
      </p:sp>
      <p:pic>
        <p:nvPicPr>
          <p:cNvPr id="265" name="Shape 265" descr="13-modal.jpg"/>
          <p:cNvPicPr preferRelativeResize="0"/>
          <p:nvPr/>
        </p:nvPicPr>
        <p:blipFill>
          <a:blip r:embed="rId3">
            <a:alphaModFix/>
          </a:blip>
          <a:stretch>
            <a:fillRect/>
          </a:stretch>
        </p:blipFill>
        <p:spPr>
          <a:xfrm>
            <a:off x="1708999" y="620650"/>
            <a:ext cx="7123051" cy="3839774"/>
          </a:xfrm>
          <a:prstGeom prst="rect">
            <a:avLst/>
          </a:prstGeom>
          <a:noFill/>
          <a:ln>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Shape 270" descr="14.jpg"/>
          <p:cNvPicPr preferRelativeResize="0"/>
          <p:nvPr/>
        </p:nvPicPr>
        <p:blipFill>
          <a:blip r:embed="rId3">
            <a:alphaModFix/>
          </a:blip>
          <a:stretch>
            <a:fillRect/>
          </a:stretch>
        </p:blipFill>
        <p:spPr>
          <a:xfrm>
            <a:off x="813062" y="709898"/>
            <a:ext cx="7517875" cy="4052599"/>
          </a:xfrm>
          <a:prstGeom prst="rect">
            <a:avLst/>
          </a:prstGeom>
          <a:noFill/>
          <a:ln>
            <a:noFill/>
          </a:ln>
        </p:spPr>
      </p:pic>
      <p:sp>
        <p:nvSpPr>
          <p:cNvPr id="271" name="Shape 271"/>
          <p:cNvSpPr txBox="1"/>
          <p:nvPr/>
        </p:nvSpPr>
        <p:spPr>
          <a:xfrm>
            <a:off x="54900" y="-74091"/>
            <a:ext cx="8784300" cy="7164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Students will (1) Learn about the meaning of clause language within our portal</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p:nvPr/>
        </p:nvSpPr>
        <p:spPr>
          <a:xfrm>
            <a:off x="54900" y="-74091"/>
            <a:ext cx="8784300" cy="7164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Students will (2) Vary clause language; (3) Provide Comments and Edits for review by an instructor; and (4) Retain comments for future consideration</a:t>
            </a:r>
          </a:p>
        </p:txBody>
      </p:sp>
      <p:pic>
        <p:nvPicPr>
          <p:cNvPr id="277" name="Shape 277" descr="21(1).jpg"/>
          <p:cNvPicPr preferRelativeResize="0"/>
          <p:nvPr/>
        </p:nvPicPr>
        <p:blipFill>
          <a:blip r:embed="rId3">
            <a:alphaModFix/>
          </a:blip>
          <a:stretch>
            <a:fillRect/>
          </a:stretch>
        </p:blipFill>
        <p:spPr>
          <a:xfrm>
            <a:off x="830199" y="799024"/>
            <a:ext cx="7641950" cy="4035874"/>
          </a:xfrm>
          <a:prstGeom prst="rect">
            <a:avLst/>
          </a:prstGeom>
          <a:noFill/>
          <a:ln>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Shape 282" descr="23.jpg"/>
          <p:cNvPicPr preferRelativeResize="0"/>
          <p:nvPr/>
        </p:nvPicPr>
        <p:blipFill>
          <a:blip r:embed="rId3">
            <a:alphaModFix/>
          </a:blip>
          <a:stretch>
            <a:fillRect/>
          </a:stretch>
        </p:blipFill>
        <p:spPr>
          <a:xfrm>
            <a:off x="873025" y="587324"/>
            <a:ext cx="7689023" cy="4200925"/>
          </a:xfrm>
          <a:prstGeom prst="rect">
            <a:avLst/>
          </a:prstGeom>
          <a:noFill/>
          <a:ln>
            <a:noFill/>
          </a:ln>
        </p:spPr>
      </p:pic>
      <p:sp>
        <p:nvSpPr>
          <p:cNvPr id="283" name="Shape 283"/>
          <p:cNvSpPr txBox="1"/>
          <p:nvPr/>
        </p:nvSpPr>
        <p:spPr>
          <a:xfrm>
            <a:off x="54900" y="-645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Assignments are finalized in MS Word for submission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p:nvPr/>
        </p:nvSpPr>
        <p:spPr>
          <a:xfrm>
            <a:off x="54900" y="-645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Communication and guidance is provided throughout the process</a:t>
            </a:r>
          </a:p>
        </p:txBody>
      </p:sp>
      <p:pic>
        <p:nvPicPr>
          <p:cNvPr id="289" name="Shape 289" descr="24.jpg"/>
          <p:cNvPicPr preferRelativeResize="0"/>
          <p:nvPr/>
        </p:nvPicPr>
        <p:blipFill>
          <a:blip r:embed="rId3">
            <a:alphaModFix/>
          </a:blip>
          <a:stretch>
            <a:fillRect/>
          </a:stretch>
        </p:blipFill>
        <p:spPr>
          <a:xfrm>
            <a:off x="1052725" y="523725"/>
            <a:ext cx="7786473" cy="4197401"/>
          </a:xfrm>
          <a:prstGeom prst="rect">
            <a:avLst/>
          </a:prstGeom>
          <a:noFill/>
          <a:ln>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Shape 294"/>
          <p:cNvSpPr txBox="1"/>
          <p:nvPr/>
        </p:nvSpPr>
        <p:spPr>
          <a:xfrm>
            <a:off x="414328" y="2988361"/>
            <a:ext cx="1163700" cy="606000"/>
          </a:xfrm>
          <a:prstGeom prst="rect">
            <a:avLst/>
          </a:prstGeom>
          <a:noFill/>
          <a:ln>
            <a:noFill/>
          </a:ln>
        </p:spPr>
        <p:txBody>
          <a:bodyPr lIns="91425" tIns="91425" rIns="91425" bIns="91425" anchor="t" anchorCtr="0">
            <a:noAutofit/>
          </a:bodyPr>
          <a:lstStyle/>
          <a:p>
            <a:pPr lvl="0" algn="ctr" rtl="0">
              <a:spcBef>
                <a:spcPts val="0"/>
              </a:spcBef>
              <a:buNone/>
            </a:pPr>
            <a:r>
              <a:rPr lang="en" sz="800">
                <a:latin typeface="Roboto"/>
                <a:ea typeface="Roboto"/>
                <a:cs typeface="Roboto"/>
                <a:sym typeface="Roboto"/>
              </a:rPr>
              <a:t>Experience from tasks (and throughout career)  is stored on individual user accounts, </a:t>
            </a:r>
            <a:r>
              <a:rPr lang="en" sz="800" i="1">
                <a:latin typeface="Roboto"/>
                <a:ea typeface="Roboto"/>
                <a:cs typeface="Roboto"/>
                <a:sym typeface="Roboto"/>
              </a:rPr>
              <a:t>indexed to contract clauses</a:t>
            </a:r>
          </a:p>
        </p:txBody>
      </p:sp>
      <p:sp>
        <p:nvSpPr>
          <p:cNvPr id="295" name="Shape 295"/>
          <p:cNvSpPr txBox="1"/>
          <p:nvPr/>
        </p:nvSpPr>
        <p:spPr>
          <a:xfrm>
            <a:off x="2183787" y="3034903"/>
            <a:ext cx="1671900" cy="454800"/>
          </a:xfrm>
          <a:prstGeom prst="rect">
            <a:avLst/>
          </a:prstGeom>
          <a:noFill/>
          <a:ln>
            <a:noFill/>
          </a:ln>
        </p:spPr>
        <p:txBody>
          <a:bodyPr lIns="91425" tIns="91425" rIns="91425" bIns="91425" anchor="t" anchorCtr="0">
            <a:noAutofit/>
          </a:bodyPr>
          <a:lstStyle/>
          <a:p>
            <a:pPr lvl="0" algn="ctr" rtl="0">
              <a:spcBef>
                <a:spcPts val="0"/>
              </a:spcBef>
              <a:buClr>
                <a:schemeClr val="dk1"/>
              </a:buClr>
              <a:buSzPct val="137500"/>
              <a:buFont typeface="Arial"/>
              <a:buNone/>
            </a:pPr>
            <a:r>
              <a:rPr lang="en" sz="800">
                <a:solidFill>
                  <a:schemeClr val="dk1"/>
                </a:solidFill>
                <a:latin typeface="Roboto"/>
                <a:ea typeface="Roboto"/>
                <a:cs typeface="Roboto"/>
                <a:sym typeface="Roboto"/>
              </a:rPr>
              <a:t>Case Law</a:t>
            </a:r>
          </a:p>
          <a:p>
            <a:pPr lvl="0" algn="ctr" rtl="0">
              <a:spcBef>
                <a:spcPts val="0"/>
              </a:spcBef>
              <a:buClr>
                <a:schemeClr val="dk1"/>
              </a:buClr>
              <a:buSzPct val="137500"/>
              <a:buFont typeface="Arial"/>
              <a:buNone/>
            </a:pPr>
            <a:r>
              <a:rPr lang="en" sz="800">
                <a:solidFill>
                  <a:schemeClr val="dk1"/>
                </a:solidFill>
                <a:latin typeface="Roboto"/>
                <a:ea typeface="Roboto"/>
                <a:cs typeface="Roboto"/>
                <a:sym typeface="Roboto"/>
              </a:rPr>
              <a:t>Expert commentary and publications are </a:t>
            </a:r>
            <a:r>
              <a:rPr lang="en" sz="800">
                <a:latin typeface="Roboto"/>
                <a:ea typeface="Roboto"/>
                <a:cs typeface="Roboto"/>
                <a:sym typeface="Roboto"/>
              </a:rPr>
              <a:t>digitized and </a:t>
            </a:r>
            <a:r>
              <a:rPr lang="en" sz="800" i="1">
                <a:latin typeface="Roboto"/>
                <a:ea typeface="Roboto"/>
                <a:cs typeface="Roboto"/>
                <a:sym typeface="Roboto"/>
              </a:rPr>
              <a:t>indexed - “pinpointed” - to contract clauses</a:t>
            </a:r>
          </a:p>
          <a:p>
            <a:pPr lvl="0" algn="ctr" rtl="0">
              <a:spcBef>
                <a:spcPts val="0"/>
              </a:spcBef>
              <a:buClr>
                <a:schemeClr val="dk1"/>
              </a:buClr>
              <a:buFont typeface="Arial"/>
              <a:buNone/>
            </a:pPr>
            <a:endParaRPr sz="800">
              <a:latin typeface="Roboto"/>
              <a:ea typeface="Roboto"/>
              <a:cs typeface="Roboto"/>
              <a:sym typeface="Roboto"/>
            </a:endParaRPr>
          </a:p>
          <a:p>
            <a:pPr lvl="0" rtl="0">
              <a:spcBef>
                <a:spcPts val="0"/>
              </a:spcBef>
              <a:buNone/>
            </a:pPr>
            <a:endParaRPr sz="800">
              <a:latin typeface="Roboto"/>
              <a:ea typeface="Roboto"/>
              <a:cs typeface="Roboto"/>
              <a:sym typeface="Roboto"/>
            </a:endParaRPr>
          </a:p>
        </p:txBody>
      </p:sp>
      <p:sp>
        <p:nvSpPr>
          <p:cNvPr id="296" name="Shape 296"/>
          <p:cNvSpPr txBox="1"/>
          <p:nvPr/>
        </p:nvSpPr>
        <p:spPr>
          <a:xfrm>
            <a:off x="4573949" y="3122603"/>
            <a:ext cx="1562400" cy="573600"/>
          </a:xfrm>
          <a:prstGeom prst="rect">
            <a:avLst/>
          </a:prstGeom>
          <a:noFill/>
          <a:ln>
            <a:noFill/>
          </a:ln>
        </p:spPr>
        <p:txBody>
          <a:bodyPr lIns="91425" tIns="91425" rIns="91425" bIns="91425" anchor="t" anchorCtr="0">
            <a:noAutofit/>
          </a:bodyPr>
          <a:lstStyle/>
          <a:p>
            <a:pPr lvl="0" algn="ctr" rtl="0">
              <a:spcBef>
                <a:spcPts val="0"/>
              </a:spcBef>
              <a:buNone/>
            </a:pPr>
            <a:r>
              <a:rPr lang="en" sz="800">
                <a:latin typeface="Roboto"/>
                <a:ea typeface="Roboto"/>
                <a:cs typeface="Roboto"/>
                <a:sym typeface="Roboto"/>
              </a:rPr>
              <a:t>Deep database of variant clause language assists in the learning process - learning by comparison</a:t>
            </a:r>
          </a:p>
        </p:txBody>
      </p:sp>
      <p:pic>
        <p:nvPicPr>
          <p:cNvPr id="297" name="Shape 297"/>
          <p:cNvPicPr preferRelativeResize="0"/>
          <p:nvPr/>
        </p:nvPicPr>
        <p:blipFill>
          <a:blip r:embed="rId3">
            <a:alphaModFix/>
          </a:blip>
          <a:stretch>
            <a:fillRect/>
          </a:stretch>
        </p:blipFill>
        <p:spPr>
          <a:xfrm>
            <a:off x="447351" y="2079270"/>
            <a:ext cx="1031859" cy="706799"/>
          </a:xfrm>
          <a:prstGeom prst="rect">
            <a:avLst/>
          </a:prstGeom>
          <a:noFill/>
          <a:ln>
            <a:noFill/>
          </a:ln>
        </p:spPr>
      </p:pic>
      <p:sp>
        <p:nvSpPr>
          <p:cNvPr id="298" name="Shape 298"/>
          <p:cNvSpPr txBox="1"/>
          <p:nvPr/>
        </p:nvSpPr>
        <p:spPr>
          <a:xfrm>
            <a:off x="27450" y="-12375"/>
            <a:ext cx="8784300" cy="444600"/>
          </a:xfrm>
          <a:prstGeom prst="rect">
            <a:avLst/>
          </a:prstGeom>
          <a:noFill/>
          <a:ln>
            <a:noFill/>
          </a:ln>
        </p:spPr>
        <p:txBody>
          <a:bodyPr lIns="91425" tIns="91425" rIns="91425" bIns="91425" anchor="t" anchorCtr="0">
            <a:noAutofit/>
          </a:bodyPr>
          <a:lstStyle/>
          <a:p>
            <a:pPr lvl="0" rtl="0">
              <a:spcBef>
                <a:spcPts val="0"/>
              </a:spcBef>
              <a:buNone/>
            </a:pPr>
            <a:r>
              <a:rPr lang="en" sz="2000">
                <a:solidFill>
                  <a:srgbClr val="EE7807"/>
                </a:solidFill>
                <a:latin typeface="Roboto"/>
                <a:ea typeface="Roboto"/>
                <a:cs typeface="Roboto"/>
                <a:sym typeface="Roboto"/>
              </a:rPr>
              <a:t>Clausehound Teaches Young Lawyers to Draft</a:t>
            </a:r>
          </a:p>
        </p:txBody>
      </p:sp>
      <p:pic>
        <p:nvPicPr>
          <p:cNvPr id="299" name="Shape 299" descr="circularpath.png"/>
          <p:cNvPicPr preferRelativeResize="0"/>
          <p:nvPr/>
        </p:nvPicPr>
        <p:blipFill>
          <a:blip r:embed="rId4">
            <a:alphaModFix/>
          </a:blip>
          <a:stretch>
            <a:fillRect/>
          </a:stretch>
        </p:blipFill>
        <p:spPr>
          <a:xfrm>
            <a:off x="8467137" y="-1306475"/>
            <a:ext cx="923925" cy="800100"/>
          </a:xfrm>
          <a:prstGeom prst="rect">
            <a:avLst/>
          </a:prstGeom>
          <a:noFill/>
          <a:ln>
            <a:noFill/>
          </a:ln>
        </p:spPr>
      </p:pic>
      <p:cxnSp>
        <p:nvCxnSpPr>
          <p:cNvPr id="300" name="Shape 300"/>
          <p:cNvCxnSpPr/>
          <p:nvPr/>
        </p:nvCxnSpPr>
        <p:spPr>
          <a:xfrm>
            <a:off x="1103946" y="2509750"/>
            <a:ext cx="7591800" cy="35400"/>
          </a:xfrm>
          <a:prstGeom prst="straightConnector1">
            <a:avLst/>
          </a:prstGeom>
          <a:noFill/>
          <a:ln w="19050" cap="flat" cmpd="sng">
            <a:solidFill>
              <a:schemeClr val="dk2"/>
            </a:solidFill>
            <a:prstDash val="dot"/>
            <a:round/>
            <a:headEnd type="none" w="lg" len="lg"/>
            <a:tailEnd type="none" w="lg" len="lg"/>
          </a:ln>
        </p:spPr>
      </p:cxnSp>
      <p:sp>
        <p:nvSpPr>
          <p:cNvPr id="301" name="Shape 301"/>
          <p:cNvSpPr txBox="1"/>
          <p:nvPr/>
        </p:nvSpPr>
        <p:spPr>
          <a:xfrm>
            <a:off x="446660" y="874989"/>
            <a:ext cx="1163700" cy="606000"/>
          </a:xfrm>
          <a:prstGeom prst="rect">
            <a:avLst/>
          </a:prstGeom>
          <a:noFill/>
          <a:ln>
            <a:noFill/>
          </a:ln>
        </p:spPr>
        <p:txBody>
          <a:bodyPr lIns="91425" tIns="91425" rIns="91425" bIns="91425" anchor="t" anchorCtr="0">
            <a:noAutofit/>
          </a:bodyPr>
          <a:lstStyle/>
          <a:p>
            <a:pPr lvl="0" algn="ctr" rtl="0">
              <a:spcBef>
                <a:spcPts val="0"/>
              </a:spcBef>
              <a:buNone/>
            </a:pPr>
            <a:endParaRPr sz="800">
              <a:solidFill>
                <a:srgbClr val="FF9900"/>
              </a:solidFill>
              <a:latin typeface="Roboto"/>
              <a:ea typeface="Roboto"/>
              <a:cs typeface="Roboto"/>
              <a:sym typeface="Roboto"/>
            </a:endParaRPr>
          </a:p>
          <a:p>
            <a:pPr lvl="0" algn="ctr" rtl="0">
              <a:spcBef>
                <a:spcPts val="0"/>
              </a:spcBef>
              <a:buNone/>
            </a:pPr>
            <a:r>
              <a:rPr lang="en" sz="800">
                <a:solidFill>
                  <a:srgbClr val="FF9900"/>
                </a:solidFill>
                <a:latin typeface="Roboto"/>
                <a:ea typeface="Roboto"/>
                <a:cs typeface="Roboto"/>
                <a:sym typeface="Roboto"/>
              </a:rPr>
              <a:t>DRAFTING TOOLS THAT YOUNG LAWYERS WILL RELY ON</a:t>
            </a:r>
          </a:p>
          <a:p>
            <a:pPr lvl="0" algn="ctr" rtl="0">
              <a:spcBef>
                <a:spcPts val="0"/>
              </a:spcBef>
              <a:buNone/>
            </a:pPr>
            <a:endParaRPr sz="800">
              <a:solidFill>
                <a:srgbClr val="FF9900"/>
              </a:solidFill>
              <a:latin typeface="Roboto"/>
              <a:ea typeface="Roboto"/>
              <a:cs typeface="Roboto"/>
              <a:sym typeface="Roboto"/>
            </a:endParaRPr>
          </a:p>
          <a:p>
            <a:pPr lvl="0" algn="ctr" rtl="0">
              <a:spcBef>
                <a:spcPts val="0"/>
              </a:spcBef>
              <a:buNone/>
            </a:pPr>
            <a:endParaRPr sz="800">
              <a:latin typeface="Roboto"/>
              <a:ea typeface="Roboto"/>
              <a:cs typeface="Roboto"/>
              <a:sym typeface="Roboto"/>
            </a:endParaRPr>
          </a:p>
        </p:txBody>
      </p:sp>
      <p:sp>
        <p:nvSpPr>
          <p:cNvPr id="302" name="Shape 302"/>
          <p:cNvSpPr txBox="1"/>
          <p:nvPr/>
        </p:nvSpPr>
        <p:spPr>
          <a:xfrm>
            <a:off x="2171708" y="987355"/>
            <a:ext cx="1671899" cy="454800"/>
          </a:xfrm>
          <a:prstGeom prst="rect">
            <a:avLst/>
          </a:prstGeom>
          <a:noFill/>
          <a:ln>
            <a:noFill/>
          </a:ln>
        </p:spPr>
        <p:txBody>
          <a:bodyPr lIns="91425" tIns="91425" rIns="91425" bIns="91425" anchor="t" anchorCtr="0">
            <a:noAutofit/>
          </a:bodyPr>
          <a:lstStyle/>
          <a:p>
            <a:pPr lvl="0" algn="ctr" rtl="0">
              <a:spcBef>
                <a:spcPts val="0"/>
              </a:spcBef>
              <a:buClr>
                <a:schemeClr val="dk1"/>
              </a:buClr>
              <a:buSzPct val="137500"/>
              <a:buFont typeface="Arial"/>
              <a:buNone/>
            </a:pPr>
            <a:r>
              <a:rPr lang="en" sz="800">
                <a:solidFill>
                  <a:srgbClr val="FF9900"/>
                </a:solidFill>
                <a:latin typeface="Roboto"/>
                <a:ea typeface="Roboto"/>
                <a:cs typeface="Roboto"/>
                <a:sym typeface="Roboto"/>
              </a:rPr>
              <a:t>ACCESS TO EXPERT KNOWLEDGE IMMEDIATELY, WITH ZERO WAIT TIME</a:t>
            </a:r>
          </a:p>
          <a:p>
            <a:pPr lvl="0" rtl="0">
              <a:spcBef>
                <a:spcPts val="0"/>
              </a:spcBef>
              <a:buNone/>
            </a:pPr>
            <a:endParaRPr sz="800">
              <a:latin typeface="Roboto"/>
              <a:ea typeface="Roboto"/>
              <a:cs typeface="Roboto"/>
              <a:sym typeface="Roboto"/>
            </a:endParaRPr>
          </a:p>
          <a:p>
            <a:pPr lvl="0" rtl="0">
              <a:spcBef>
                <a:spcPts val="0"/>
              </a:spcBef>
              <a:buNone/>
            </a:pPr>
            <a:endParaRPr sz="800">
              <a:latin typeface="Roboto"/>
              <a:ea typeface="Roboto"/>
              <a:cs typeface="Roboto"/>
              <a:sym typeface="Roboto"/>
            </a:endParaRPr>
          </a:p>
          <a:p>
            <a:pPr lvl="0" rtl="0">
              <a:spcBef>
                <a:spcPts val="0"/>
              </a:spcBef>
              <a:buNone/>
            </a:pPr>
            <a:endParaRPr sz="800">
              <a:latin typeface="Roboto"/>
              <a:ea typeface="Roboto"/>
              <a:cs typeface="Roboto"/>
              <a:sym typeface="Roboto"/>
            </a:endParaRPr>
          </a:p>
        </p:txBody>
      </p:sp>
      <p:sp>
        <p:nvSpPr>
          <p:cNvPr id="303" name="Shape 303"/>
          <p:cNvSpPr txBox="1"/>
          <p:nvPr/>
        </p:nvSpPr>
        <p:spPr>
          <a:xfrm>
            <a:off x="4497874" y="1021286"/>
            <a:ext cx="1562400" cy="573600"/>
          </a:xfrm>
          <a:prstGeom prst="rect">
            <a:avLst/>
          </a:prstGeom>
          <a:noFill/>
          <a:ln>
            <a:noFill/>
          </a:ln>
        </p:spPr>
        <p:txBody>
          <a:bodyPr lIns="91425" tIns="91425" rIns="91425" bIns="91425" anchor="t" anchorCtr="0">
            <a:noAutofit/>
          </a:bodyPr>
          <a:lstStyle/>
          <a:p>
            <a:pPr lvl="0" algn="ctr" rtl="0">
              <a:spcBef>
                <a:spcPts val="0"/>
              </a:spcBef>
              <a:buNone/>
            </a:pPr>
            <a:r>
              <a:rPr lang="en" sz="800">
                <a:solidFill>
                  <a:srgbClr val="FF9900"/>
                </a:solidFill>
                <a:latin typeface="Roboto"/>
                <a:ea typeface="Roboto"/>
                <a:cs typeface="Roboto"/>
                <a:sym typeface="Roboto"/>
              </a:rPr>
              <a:t>COMPARATIVE </a:t>
            </a:r>
          </a:p>
          <a:p>
            <a:pPr lvl="0" algn="ctr" rtl="0">
              <a:spcBef>
                <a:spcPts val="0"/>
              </a:spcBef>
              <a:buNone/>
            </a:pPr>
            <a:r>
              <a:rPr lang="en" sz="800">
                <a:solidFill>
                  <a:srgbClr val="FF9900"/>
                </a:solidFill>
                <a:latin typeface="Roboto"/>
                <a:ea typeface="Roboto"/>
                <a:cs typeface="Roboto"/>
                <a:sym typeface="Roboto"/>
              </a:rPr>
              <a:t>LEARNING IS ESSENTIAL</a:t>
            </a:r>
          </a:p>
          <a:p>
            <a:pPr lvl="0" rtl="0">
              <a:spcBef>
                <a:spcPts val="0"/>
              </a:spcBef>
              <a:buNone/>
            </a:pPr>
            <a:endParaRPr/>
          </a:p>
        </p:txBody>
      </p:sp>
      <p:pic>
        <p:nvPicPr>
          <p:cNvPr id="304" name="Shape 304" descr="paw.png"/>
          <p:cNvPicPr preferRelativeResize="0"/>
          <p:nvPr/>
        </p:nvPicPr>
        <p:blipFill>
          <a:blip r:embed="rId5">
            <a:alphaModFix/>
          </a:blip>
          <a:stretch>
            <a:fillRect/>
          </a:stretch>
        </p:blipFill>
        <p:spPr>
          <a:xfrm rot="-5400000">
            <a:off x="1397526" y="3758738"/>
            <a:ext cx="190774" cy="192656"/>
          </a:xfrm>
          <a:prstGeom prst="rect">
            <a:avLst/>
          </a:prstGeom>
          <a:noFill/>
          <a:ln>
            <a:noFill/>
          </a:ln>
        </p:spPr>
      </p:pic>
      <p:pic>
        <p:nvPicPr>
          <p:cNvPr id="305" name="Shape 305" descr="paw.png"/>
          <p:cNvPicPr preferRelativeResize="0"/>
          <p:nvPr/>
        </p:nvPicPr>
        <p:blipFill>
          <a:blip r:embed="rId5">
            <a:alphaModFix/>
          </a:blip>
          <a:stretch>
            <a:fillRect/>
          </a:stretch>
        </p:blipFill>
        <p:spPr>
          <a:xfrm rot="-5400000">
            <a:off x="3641249" y="3466654"/>
            <a:ext cx="190774" cy="192656"/>
          </a:xfrm>
          <a:prstGeom prst="rect">
            <a:avLst/>
          </a:prstGeom>
          <a:noFill/>
          <a:ln>
            <a:noFill/>
          </a:ln>
        </p:spPr>
      </p:pic>
      <p:pic>
        <p:nvPicPr>
          <p:cNvPr id="306" name="Shape 306" descr="paw.png"/>
          <p:cNvPicPr preferRelativeResize="0"/>
          <p:nvPr/>
        </p:nvPicPr>
        <p:blipFill>
          <a:blip r:embed="rId5">
            <a:alphaModFix/>
          </a:blip>
          <a:stretch>
            <a:fillRect/>
          </a:stretch>
        </p:blipFill>
        <p:spPr>
          <a:xfrm rot="-5400000">
            <a:off x="8512999" y="3695266"/>
            <a:ext cx="190774" cy="192656"/>
          </a:xfrm>
          <a:prstGeom prst="rect">
            <a:avLst/>
          </a:prstGeom>
          <a:noFill/>
          <a:ln>
            <a:noFill/>
          </a:ln>
        </p:spPr>
      </p:pic>
      <p:sp>
        <p:nvSpPr>
          <p:cNvPr id="307" name="Shape 307"/>
          <p:cNvSpPr txBox="1"/>
          <p:nvPr/>
        </p:nvSpPr>
        <p:spPr>
          <a:xfrm>
            <a:off x="2391975" y="4552975"/>
            <a:ext cx="4450200" cy="573600"/>
          </a:xfrm>
          <a:prstGeom prst="rect">
            <a:avLst/>
          </a:prstGeom>
          <a:noFill/>
          <a:ln>
            <a:noFill/>
          </a:ln>
        </p:spPr>
        <p:txBody>
          <a:bodyPr lIns="91425" tIns="91425" rIns="91425" bIns="91425" anchor="t" anchorCtr="0">
            <a:noAutofit/>
          </a:bodyPr>
          <a:lstStyle/>
          <a:p>
            <a:pPr lvl="0">
              <a:spcBef>
                <a:spcPts val="0"/>
              </a:spcBef>
              <a:buNone/>
            </a:pPr>
            <a:r>
              <a:rPr lang="en" sz="700" i="1">
                <a:solidFill>
                  <a:srgbClr val="999999"/>
                </a:solidFill>
                <a:latin typeface="Roboto"/>
                <a:ea typeface="Roboto"/>
                <a:cs typeface="Roboto"/>
                <a:sym typeface="Roboto"/>
              </a:rPr>
              <a:t>I feel that my knowledge of legal concepts within a contract has increased as well. Looking at different contracts and variations of a type of contract has made me more attentive to ways that a client can be protected.</a:t>
            </a:r>
          </a:p>
          <a:p>
            <a:pPr marL="1828800" lvl="0" indent="457200">
              <a:spcBef>
                <a:spcPts val="0"/>
              </a:spcBef>
              <a:buNone/>
            </a:pPr>
            <a:r>
              <a:rPr lang="en" sz="700" i="1">
                <a:solidFill>
                  <a:srgbClr val="999999"/>
                </a:solidFill>
                <a:latin typeface="Roboto"/>
                <a:ea typeface="Roboto"/>
                <a:cs typeface="Roboto"/>
                <a:sym typeface="Roboto"/>
              </a:rPr>
              <a:t> </a:t>
            </a:r>
            <a:r>
              <a:rPr lang="en" sz="700">
                <a:solidFill>
                  <a:srgbClr val="999999"/>
                </a:solidFill>
                <a:latin typeface="Roboto"/>
                <a:ea typeface="Roboto"/>
                <a:cs typeface="Roboto"/>
                <a:sym typeface="Roboto"/>
              </a:rPr>
              <a:t>– Clausehound research analyst</a:t>
            </a:r>
          </a:p>
        </p:txBody>
      </p:sp>
      <p:pic>
        <p:nvPicPr>
          <p:cNvPr id="308" name="Shape 308" descr="6.png"/>
          <p:cNvPicPr preferRelativeResize="0"/>
          <p:nvPr/>
        </p:nvPicPr>
        <p:blipFill>
          <a:blip r:embed="rId6">
            <a:alphaModFix/>
          </a:blip>
          <a:stretch>
            <a:fillRect/>
          </a:stretch>
        </p:blipFill>
        <p:spPr>
          <a:xfrm>
            <a:off x="2778699" y="2011950"/>
            <a:ext cx="508025" cy="930449"/>
          </a:xfrm>
          <a:prstGeom prst="rect">
            <a:avLst/>
          </a:prstGeom>
          <a:noFill/>
          <a:ln>
            <a:noFill/>
          </a:ln>
        </p:spPr>
      </p:pic>
      <p:pic>
        <p:nvPicPr>
          <p:cNvPr id="309" name="Shape 309" descr="nda-graphic(1).png"/>
          <p:cNvPicPr preferRelativeResize="0"/>
          <p:nvPr/>
        </p:nvPicPr>
        <p:blipFill>
          <a:blip r:embed="rId7">
            <a:alphaModFix/>
          </a:blip>
          <a:stretch>
            <a:fillRect/>
          </a:stretch>
        </p:blipFill>
        <p:spPr>
          <a:xfrm>
            <a:off x="4713292" y="2158825"/>
            <a:ext cx="1251234" cy="761999"/>
          </a:xfrm>
          <a:prstGeom prst="rect">
            <a:avLst/>
          </a:prstGeom>
          <a:noFill/>
          <a:ln>
            <a:noFill/>
          </a:ln>
        </p:spPr>
      </p:pic>
      <p:sp>
        <p:nvSpPr>
          <p:cNvPr id="310" name="Shape 310"/>
          <p:cNvSpPr txBox="1"/>
          <p:nvPr/>
        </p:nvSpPr>
        <p:spPr>
          <a:xfrm>
            <a:off x="7012474" y="1021286"/>
            <a:ext cx="1562400" cy="573600"/>
          </a:xfrm>
          <a:prstGeom prst="rect">
            <a:avLst/>
          </a:prstGeom>
          <a:noFill/>
          <a:ln>
            <a:noFill/>
          </a:ln>
        </p:spPr>
        <p:txBody>
          <a:bodyPr lIns="91425" tIns="91425" rIns="91425" bIns="91425" anchor="t" anchorCtr="0">
            <a:noAutofit/>
          </a:bodyPr>
          <a:lstStyle/>
          <a:p>
            <a:pPr lvl="0" rtl="0">
              <a:spcBef>
                <a:spcPts val="0"/>
              </a:spcBef>
              <a:buNone/>
            </a:pPr>
            <a:r>
              <a:rPr lang="en" sz="800">
                <a:solidFill>
                  <a:srgbClr val="FF9900"/>
                </a:solidFill>
                <a:latin typeface="Roboto"/>
                <a:ea typeface="Roboto"/>
                <a:cs typeface="Roboto"/>
                <a:sym typeface="Roboto"/>
              </a:rPr>
              <a:t>CLAUSE BURSTING AND MATCHING PROCESS ACCELERATES LEARNING OF LEGAL CONCEPTS</a:t>
            </a:r>
          </a:p>
        </p:txBody>
      </p:sp>
      <p:pic>
        <p:nvPicPr>
          <p:cNvPr id="311" name="Shape 311" descr="paw.png"/>
          <p:cNvPicPr preferRelativeResize="0"/>
          <p:nvPr/>
        </p:nvPicPr>
        <p:blipFill>
          <a:blip r:embed="rId5">
            <a:alphaModFix/>
          </a:blip>
          <a:stretch>
            <a:fillRect/>
          </a:stretch>
        </p:blipFill>
        <p:spPr>
          <a:xfrm rot="-5400000">
            <a:off x="5693599" y="3619066"/>
            <a:ext cx="190774" cy="192656"/>
          </a:xfrm>
          <a:prstGeom prst="rect">
            <a:avLst/>
          </a:prstGeom>
          <a:noFill/>
          <a:ln>
            <a:noFill/>
          </a:ln>
        </p:spPr>
      </p:pic>
      <p:sp>
        <p:nvSpPr>
          <p:cNvPr id="312" name="Shape 312"/>
          <p:cNvSpPr txBox="1"/>
          <p:nvPr/>
        </p:nvSpPr>
        <p:spPr>
          <a:xfrm>
            <a:off x="7164749" y="3198803"/>
            <a:ext cx="1562400" cy="573600"/>
          </a:xfrm>
          <a:prstGeom prst="rect">
            <a:avLst/>
          </a:prstGeom>
          <a:noFill/>
          <a:ln>
            <a:noFill/>
          </a:ln>
        </p:spPr>
        <p:txBody>
          <a:bodyPr lIns="91425" tIns="91425" rIns="91425" bIns="91425" anchor="t" anchorCtr="0">
            <a:noAutofit/>
          </a:bodyPr>
          <a:lstStyle/>
          <a:p>
            <a:pPr lvl="0" algn="ctr" rtl="0">
              <a:spcBef>
                <a:spcPts val="0"/>
              </a:spcBef>
              <a:buNone/>
            </a:pPr>
            <a:r>
              <a:rPr lang="en" sz="800">
                <a:latin typeface="Roboto"/>
                <a:ea typeface="Roboto"/>
                <a:cs typeface="Roboto"/>
                <a:sym typeface="Roboto"/>
              </a:rPr>
              <a:t>The time in which unfamiliar clauses are </a:t>
            </a:r>
            <a:r>
              <a:rPr lang="en" sz="800">
                <a:solidFill>
                  <a:schemeClr val="dk1"/>
                </a:solidFill>
                <a:latin typeface="Roboto"/>
                <a:ea typeface="Roboto"/>
                <a:cs typeface="Roboto"/>
                <a:sym typeface="Roboto"/>
              </a:rPr>
              <a:t>identified and organized has been accelerated by </a:t>
            </a:r>
            <a:r>
              <a:rPr lang="en" sz="800" b="1">
                <a:solidFill>
                  <a:schemeClr val="dk1"/>
                </a:solidFill>
                <a:latin typeface="Roboto"/>
                <a:ea typeface="Roboto"/>
                <a:cs typeface="Roboto"/>
                <a:sym typeface="Roboto"/>
              </a:rPr>
              <a:t>85%</a:t>
            </a:r>
          </a:p>
        </p:txBody>
      </p:sp>
      <p:pic>
        <p:nvPicPr>
          <p:cNvPr id="313" name="Shape 313"/>
          <p:cNvPicPr preferRelativeResize="0"/>
          <p:nvPr/>
        </p:nvPicPr>
        <p:blipFill rotWithShape="1">
          <a:blip r:embed="rId8">
            <a:alphaModFix/>
          </a:blip>
          <a:srcRect/>
          <a:stretch/>
        </p:blipFill>
        <p:spPr>
          <a:xfrm>
            <a:off x="7534449" y="2212775"/>
            <a:ext cx="633000" cy="633000"/>
          </a:xfrm>
          <a:prstGeom prst="rect">
            <a:avLst/>
          </a:prstGeom>
          <a:noFill/>
          <a:ln>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Shape 318"/>
          <p:cNvSpPr txBox="1"/>
          <p:nvPr/>
        </p:nvSpPr>
        <p:spPr>
          <a:xfrm>
            <a:off x="27450" y="-12375"/>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2"/>
              </a:buClr>
              <a:buSzPct val="25000"/>
              <a:buFont typeface="Roboto"/>
              <a:buNone/>
            </a:pPr>
            <a:r>
              <a:rPr lang="en" sz="2000" b="0" i="0" u="none" strike="noStrike" cap="none">
                <a:solidFill>
                  <a:srgbClr val="EE7807"/>
                </a:solidFill>
                <a:latin typeface="Roboto"/>
                <a:ea typeface="Roboto"/>
                <a:cs typeface="Roboto"/>
                <a:sym typeface="Roboto"/>
              </a:rPr>
              <a:t>The </a:t>
            </a:r>
            <a:r>
              <a:rPr lang="en" sz="2000">
                <a:solidFill>
                  <a:srgbClr val="EE7807"/>
                </a:solidFill>
                <a:latin typeface="Roboto"/>
                <a:ea typeface="Roboto"/>
                <a:cs typeface="Roboto"/>
                <a:sym typeface="Roboto"/>
              </a:rPr>
              <a:t>T</a:t>
            </a:r>
            <a:r>
              <a:rPr lang="en" sz="2000" b="0" i="0" u="none" strike="noStrike" cap="none">
                <a:solidFill>
                  <a:srgbClr val="EE7807"/>
                </a:solidFill>
                <a:latin typeface="Roboto"/>
                <a:ea typeface="Roboto"/>
                <a:cs typeface="Roboto"/>
                <a:sym typeface="Roboto"/>
              </a:rPr>
              <a:t>acit </a:t>
            </a:r>
            <a:r>
              <a:rPr lang="en" sz="2000">
                <a:solidFill>
                  <a:srgbClr val="EE7807"/>
                </a:solidFill>
                <a:latin typeface="Roboto"/>
                <a:ea typeface="Roboto"/>
                <a:cs typeface="Roboto"/>
                <a:sym typeface="Roboto"/>
              </a:rPr>
              <a:t>K</a:t>
            </a:r>
            <a:r>
              <a:rPr lang="en" sz="2000" b="0" i="0" u="none" strike="noStrike" cap="none">
                <a:solidFill>
                  <a:srgbClr val="EE7807"/>
                </a:solidFill>
                <a:latin typeface="Roboto"/>
                <a:ea typeface="Roboto"/>
                <a:cs typeface="Roboto"/>
                <a:sym typeface="Roboto"/>
              </a:rPr>
              <a:t>nowledge </a:t>
            </a:r>
            <a:r>
              <a:rPr lang="en" sz="2000">
                <a:solidFill>
                  <a:srgbClr val="EE7807"/>
                </a:solidFill>
                <a:latin typeface="Roboto"/>
                <a:ea typeface="Roboto"/>
                <a:cs typeface="Roboto"/>
                <a:sym typeface="Roboto"/>
              </a:rPr>
              <a:t>T</a:t>
            </a:r>
            <a:r>
              <a:rPr lang="en" sz="2000" b="0" i="0" u="none" strike="noStrike" cap="none">
                <a:solidFill>
                  <a:srgbClr val="EE7807"/>
                </a:solidFill>
                <a:latin typeface="Roboto"/>
                <a:ea typeface="Roboto"/>
                <a:cs typeface="Roboto"/>
                <a:sym typeface="Roboto"/>
              </a:rPr>
              <a:t>ransfer </a:t>
            </a:r>
            <a:r>
              <a:rPr lang="en" sz="2000">
                <a:solidFill>
                  <a:srgbClr val="EE7807"/>
                </a:solidFill>
                <a:latin typeface="Roboto"/>
                <a:ea typeface="Roboto"/>
                <a:cs typeface="Roboto"/>
                <a:sym typeface="Roboto"/>
              </a:rPr>
              <a:t>P</a:t>
            </a:r>
            <a:r>
              <a:rPr lang="en" sz="2000" b="0" i="0" u="none" strike="noStrike" cap="none">
                <a:solidFill>
                  <a:srgbClr val="EE7807"/>
                </a:solidFill>
                <a:latin typeface="Roboto"/>
                <a:ea typeface="Roboto"/>
                <a:cs typeface="Roboto"/>
                <a:sym typeface="Roboto"/>
              </a:rPr>
              <a:t>roblem</a:t>
            </a:r>
          </a:p>
        </p:txBody>
      </p:sp>
      <p:sp>
        <p:nvSpPr>
          <p:cNvPr id="319" name="Shape 319"/>
          <p:cNvSpPr txBox="1"/>
          <p:nvPr/>
        </p:nvSpPr>
        <p:spPr>
          <a:xfrm>
            <a:off x="297300" y="771550"/>
            <a:ext cx="8391900" cy="1920300"/>
          </a:xfrm>
          <a:prstGeom prst="rect">
            <a:avLst/>
          </a:prstGeom>
          <a:noFill/>
          <a:ln>
            <a:noFill/>
          </a:ln>
        </p:spPr>
        <p:txBody>
          <a:bodyPr lIns="91425" tIns="91425" rIns="91425" bIns="91425" anchor="t" anchorCtr="0">
            <a:noAutofit/>
          </a:bodyPr>
          <a:lstStyle/>
          <a:p>
            <a:pPr marL="457200" marR="0" lvl="0" indent="-228600" algn="l" rtl="0">
              <a:lnSpc>
                <a:spcPct val="100000"/>
              </a:lnSpc>
              <a:spcBef>
                <a:spcPts val="0"/>
              </a:spcBef>
              <a:spcAft>
                <a:spcPts val="0"/>
              </a:spcAft>
              <a:buClr>
                <a:srgbClr val="000000"/>
              </a:buClr>
              <a:buFont typeface="Roboto"/>
              <a:buNone/>
            </a:pPr>
            <a:endParaRPr sz="1400" b="0" i="0" u="none" strike="noStrike" cap="none">
              <a:solidFill>
                <a:srgbClr val="000000"/>
              </a:solidFill>
              <a:latin typeface="Roboto"/>
              <a:ea typeface="Roboto"/>
              <a:cs typeface="Roboto"/>
              <a:sym typeface="Roboto"/>
            </a:endParaRPr>
          </a:p>
          <a:p>
            <a:pPr marL="457200" marR="0" lvl="0" indent="-317500" algn="l" rtl="0">
              <a:lnSpc>
                <a:spcPct val="100000"/>
              </a:lnSpc>
              <a:spcBef>
                <a:spcPts val="0"/>
              </a:spcBef>
              <a:spcAft>
                <a:spcPts val="0"/>
              </a:spcAft>
              <a:buClr>
                <a:srgbClr val="000000"/>
              </a:buClr>
              <a:buSzPct val="100000"/>
              <a:buFont typeface="Roboto"/>
              <a:buChar char="●"/>
            </a:pPr>
            <a:r>
              <a:rPr lang="en" sz="1400" b="0" i="0" u="none" strike="noStrike" cap="none">
                <a:solidFill>
                  <a:srgbClr val="000000"/>
                </a:solidFill>
                <a:latin typeface="Roboto"/>
                <a:ea typeface="Roboto"/>
                <a:cs typeface="Roboto"/>
                <a:sym typeface="Roboto"/>
              </a:rPr>
              <a:t>Legal drafting and negotiating is scenario-based, and negotiating points are “tacitly”-held knowledge</a:t>
            </a:r>
          </a:p>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Roboto"/>
              <a:ea typeface="Roboto"/>
              <a:cs typeface="Roboto"/>
              <a:sym typeface="Roboto"/>
            </a:endParaRPr>
          </a:p>
          <a:p>
            <a:pPr marR="0" lvl="0" algn="l" rtl="0">
              <a:lnSpc>
                <a:spcPct val="100000"/>
              </a:lnSpc>
              <a:spcBef>
                <a:spcPts val="0"/>
              </a:spcBef>
              <a:spcAft>
                <a:spcPts val="0"/>
              </a:spcAft>
              <a:buNone/>
            </a:pPr>
            <a:endParaRPr/>
          </a:p>
          <a:p>
            <a:pPr marL="457200" marR="0" lvl="0" indent="-228600" algn="l" rtl="0">
              <a:lnSpc>
                <a:spcPct val="100000"/>
              </a:lnSpc>
              <a:spcBef>
                <a:spcPts val="0"/>
              </a:spcBef>
              <a:spcAft>
                <a:spcPts val="0"/>
              </a:spcAft>
              <a:buClr>
                <a:schemeClr val="dk1"/>
              </a:buClr>
              <a:buFont typeface="Arial"/>
              <a:buNone/>
            </a:pPr>
            <a:endParaRPr sz="1400" b="0" i="0" u="none" strike="noStrike" cap="none">
              <a:solidFill>
                <a:srgbClr val="000000"/>
              </a:solidFill>
              <a:latin typeface="Roboto"/>
              <a:ea typeface="Roboto"/>
              <a:cs typeface="Roboto"/>
              <a:sym typeface="Roboto"/>
            </a:endParaRPr>
          </a:p>
          <a:p>
            <a:pPr marL="457200" marR="0" lvl="0" indent="-228600" algn="l" rtl="0">
              <a:lnSpc>
                <a:spcPct val="100000"/>
              </a:lnSpc>
              <a:spcBef>
                <a:spcPts val="0"/>
              </a:spcBef>
              <a:spcAft>
                <a:spcPts val="0"/>
              </a:spcAft>
              <a:buClr>
                <a:srgbClr val="000000"/>
              </a:buClr>
              <a:buFont typeface="Roboto"/>
              <a:buNone/>
            </a:pPr>
            <a:endParaRPr sz="1400" b="0" i="0" u="none" strike="noStrike" cap="none">
              <a:solidFill>
                <a:srgbClr val="000000"/>
              </a:solidFill>
              <a:latin typeface="Roboto"/>
              <a:ea typeface="Roboto"/>
              <a:cs typeface="Roboto"/>
              <a:sym typeface="Roboto"/>
            </a:endParaRPr>
          </a:p>
        </p:txBody>
      </p:sp>
      <p:sp>
        <p:nvSpPr>
          <p:cNvPr id="320" name="Shape 320"/>
          <p:cNvSpPr/>
          <p:nvPr/>
        </p:nvSpPr>
        <p:spPr>
          <a:xfrm>
            <a:off x="1676400" y="1779800"/>
            <a:ext cx="1080000" cy="648000"/>
          </a:xfrm>
          <a:prstGeom prst="roundRect">
            <a:avLst>
              <a:gd name="adj" fmla="val 16667"/>
            </a:avLst>
          </a:prstGeom>
          <a:solidFill>
            <a:srgbClr val="A5A5A5"/>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Arial"/>
              <a:buNone/>
            </a:pPr>
            <a:r>
              <a:rPr lang="en" sz="1400" b="0" i="0" u="none" strike="noStrike" cap="none">
                <a:solidFill>
                  <a:schemeClr val="lt1"/>
                </a:solidFill>
                <a:latin typeface="Arial"/>
                <a:ea typeface="Arial"/>
                <a:cs typeface="Arial"/>
                <a:sym typeface="Arial"/>
              </a:rPr>
              <a:t>Explicit Assets</a:t>
            </a:r>
          </a:p>
        </p:txBody>
      </p:sp>
      <p:sp>
        <p:nvSpPr>
          <p:cNvPr id="321" name="Shape 321"/>
          <p:cNvSpPr/>
          <p:nvPr/>
        </p:nvSpPr>
        <p:spPr>
          <a:xfrm>
            <a:off x="2749232" y="1818166"/>
            <a:ext cx="1293900" cy="576000"/>
          </a:xfrm>
          <a:prstGeom prst="rect">
            <a:avLst/>
          </a:prstGeom>
          <a:solidFill>
            <a:srgbClr val="D8D8D8"/>
          </a:solidFill>
          <a:ln>
            <a:noFill/>
          </a:ln>
        </p:spPr>
        <p:txBody>
          <a:bodyPr lIns="91425" tIns="45700" rIns="91425" bIns="45700" anchor="ctr" anchorCtr="0">
            <a:noAutofit/>
          </a:bodyPr>
          <a:lstStyle/>
          <a:p>
            <a:pPr marL="171450" marR="0" lvl="0" indent="-171450" algn="l" rtl="0">
              <a:lnSpc>
                <a:spcPct val="100000"/>
              </a:lnSpc>
              <a:spcBef>
                <a:spcPts val="0"/>
              </a:spcBef>
              <a:spcAft>
                <a:spcPts val="0"/>
              </a:spcAft>
              <a:buClr>
                <a:schemeClr val="dk1"/>
              </a:buClr>
              <a:buSzPct val="100000"/>
              <a:buFont typeface="Arial"/>
              <a:buChar char="•"/>
            </a:pPr>
            <a:r>
              <a:rPr lang="en" sz="600" b="0" i="0" u="none" strike="noStrike" cap="none">
                <a:solidFill>
                  <a:schemeClr val="dk1"/>
                </a:solidFill>
                <a:latin typeface="Roboto"/>
                <a:ea typeface="Roboto"/>
                <a:cs typeface="Roboto"/>
                <a:sym typeface="Roboto"/>
              </a:rPr>
              <a:t>Formal corporate assets</a:t>
            </a:r>
          </a:p>
          <a:p>
            <a:pPr marL="171450" marR="0" lvl="0" indent="-171450" algn="l" rtl="0">
              <a:lnSpc>
                <a:spcPct val="100000"/>
              </a:lnSpc>
              <a:spcBef>
                <a:spcPts val="0"/>
              </a:spcBef>
              <a:spcAft>
                <a:spcPts val="0"/>
              </a:spcAft>
              <a:buClr>
                <a:schemeClr val="dk1"/>
              </a:buClr>
              <a:buSzPct val="100000"/>
              <a:buFont typeface="Arial"/>
              <a:buChar char="•"/>
            </a:pPr>
            <a:r>
              <a:rPr lang="en" sz="600" b="0" i="0" u="none" strike="noStrike" cap="none">
                <a:solidFill>
                  <a:schemeClr val="dk1"/>
                </a:solidFill>
                <a:latin typeface="Roboto"/>
                <a:ea typeface="Roboto"/>
                <a:cs typeface="Roboto"/>
                <a:sym typeface="Roboto"/>
              </a:rPr>
              <a:t>Includes: patents, reports, templates and datasets</a:t>
            </a:r>
          </a:p>
        </p:txBody>
      </p:sp>
      <p:grpSp>
        <p:nvGrpSpPr>
          <p:cNvPr id="322" name="Shape 322"/>
          <p:cNvGrpSpPr/>
          <p:nvPr/>
        </p:nvGrpSpPr>
        <p:grpSpPr>
          <a:xfrm>
            <a:off x="4441466" y="1779800"/>
            <a:ext cx="2365791" cy="648000"/>
            <a:chOff x="4441466" y="1627400"/>
            <a:chExt cx="2365791" cy="648000"/>
          </a:xfrm>
        </p:grpSpPr>
        <p:sp>
          <p:nvSpPr>
            <p:cNvPr id="323" name="Shape 323"/>
            <p:cNvSpPr/>
            <p:nvPr/>
          </p:nvSpPr>
          <p:spPr>
            <a:xfrm>
              <a:off x="4441466" y="1627400"/>
              <a:ext cx="1071900" cy="648000"/>
            </a:xfrm>
            <a:prstGeom prst="roundRect">
              <a:avLst>
                <a:gd name="adj" fmla="val 16667"/>
              </a:avLst>
            </a:prstGeom>
            <a:solidFill>
              <a:srgbClr val="F07D21"/>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Arial"/>
                <a:buNone/>
              </a:pPr>
              <a:r>
                <a:rPr lang="en" sz="1400" b="0" i="0" u="none" strike="noStrike" cap="none">
                  <a:solidFill>
                    <a:schemeClr val="lt1"/>
                  </a:solidFill>
                  <a:latin typeface="Arial"/>
                  <a:ea typeface="Arial"/>
                  <a:cs typeface="Arial"/>
                  <a:sym typeface="Arial"/>
                </a:rPr>
                <a:t>Tacit Assets</a:t>
              </a:r>
            </a:p>
          </p:txBody>
        </p:sp>
        <p:sp>
          <p:nvSpPr>
            <p:cNvPr id="324" name="Shape 324"/>
            <p:cNvSpPr/>
            <p:nvPr/>
          </p:nvSpPr>
          <p:spPr>
            <a:xfrm>
              <a:off x="5501957" y="1663406"/>
              <a:ext cx="1305300" cy="576000"/>
            </a:xfrm>
            <a:prstGeom prst="rect">
              <a:avLst/>
            </a:prstGeom>
            <a:solidFill>
              <a:srgbClr val="FF9900"/>
            </a:solidFill>
            <a:ln>
              <a:noFill/>
            </a:ln>
          </p:spPr>
          <p:txBody>
            <a:bodyPr lIns="91425" tIns="45700" rIns="91425" bIns="45700" anchor="ctr" anchorCtr="0">
              <a:noAutofit/>
            </a:bodyPr>
            <a:lstStyle/>
            <a:p>
              <a:pPr marL="171450" marR="0" lvl="0" indent="-171450" algn="l" rtl="0">
                <a:lnSpc>
                  <a:spcPct val="100000"/>
                </a:lnSpc>
                <a:spcBef>
                  <a:spcPts val="0"/>
                </a:spcBef>
                <a:spcAft>
                  <a:spcPts val="0"/>
                </a:spcAft>
                <a:buClr>
                  <a:schemeClr val="dk1"/>
                </a:buClr>
                <a:buSzPct val="100000"/>
                <a:buFont typeface="Arial"/>
                <a:buChar char="•"/>
              </a:pPr>
              <a:r>
                <a:rPr lang="en" sz="600" b="0" i="0" u="none" strike="noStrike" cap="none">
                  <a:solidFill>
                    <a:schemeClr val="dk1"/>
                  </a:solidFill>
                  <a:latin typeface="Roboto"/>
                  <a:ea typeface="Roboto"/>
                  <a:cs typeface="Roboto"/>
                  <a:sym typeface="Roboto"/>
                </a:rPr>
                <a:t>Informal assets that are based on human experience</a:t>
              </a:r>
            </a:p>
            <a:p>
              <a:pPr marL="171450" marR="0" lvl="0" indent="-171450" algn="l" rtl="0">
                <a:lnSpc>
                  <a:spcPct val="100000"/>
                </a:lnSpc>
                <a:spcBef>
                  <a:spcPts val="0"/>
                </a:spcBef>
                <a:spcAft>
                  <a:spcPts val="0"/>
                </a:spcAft>
                <a:buClr>
                  <a:schemeClr val="dk1"/>
                </a:buClr>
                <a:buSzPct val="100000"/>
                <a:buFont typeface="Arial"/>
                <a:buChar char="•"/>
              </a:pPr>
              <a:r>
                <a:rPr lang="en" sz="600" b="0" i="0" u="none" strike="noStrike" cap="none">
                  <a:solidFill>
                    <a:schemeClr val="dk1"/>
                  </a:solidFill>
                  <a:latin typeface="Roboto"/>
                  <a:ea typeface="Roboto"/>
                  <a:cs typeface="Roboto"/>
                  <a:sym typeface="Roboto"/>
                </a:rPr>
                <a:t>Mentoring, training and a knowledge-sharing culture</a:t>
              </a:r>
            </a:p>
          </p:txBody>
        </p:sp>
      </p:grpSp>
      <p:pic>
        <p:nvPicPr>
          <p:cNvPr id="325" name="Shape 325"/>
          <p:cNvPicPr preferRelativeResize="0"/>
          <p:nvPr/>
        </p:nvPicPr>
        <p:blipFill>
          <a:blip r:embed="rId3">
            <a:alphaModFix/>
          </a:blip>
          <a:stretch>
            <a:fillRect/>
          </a:stretch>
        </p:blipFill>
        <p:spPr>
          <a:xfrm>
            <a:off x="7840500" y="4847649"/>
            <a:ext cx="1221875" cy="272850"/>
          </a:xfrm>
          <a:prstGeom prst="rect">
            <a:avLst/>
          </a:prstGeom>
          <a:noFill/>
          <a:ln>
            <a:noFill/>
          </a:ln>
        </p:spPr>
      </p:pic>
      <p:sp>
        <p:nvSpPr>
          <p:cNvPr id="326" name="Shape 326"/>
          <p:cNvSpPr txBox="1"/>
          <p:nvPr/>
        </p:nvSpPr>
        <p:spPr>
          <a:xfrm>
            <a:off x="307700" y="2653025"/>
            <a:ext cx="7532700" cy="633000"/>
          </a:xfrm>
          <a:prstGeom prst="rect">
            <a:avLst/>
          </a:prstGeom>
          <a:noFill/>
          <a:ln>
            <a:noFill/>
          </a:ln>
        </p:spPr>
        <p:txBody>
          <a:bodyPr lIns="91425" tIns="91425" rIns="91425" bIns="91425" anchor="t" anchorCtr="0">
            <a:noAutofit/>
          </a:bodyPr>
          <a:lstStyle/>
          <a:p>
            <a:pPr marL="457200" lvl="0" indent="-228600" rtl="0">
              <a:spcBef>
                <a:spcPts val="0"/>
              </a:spcBef>
              <a:buClr>
                <a:schemeClr val="dk1"/>
              </a:buClr>
              <a:buFont typeface="Roboto"/>
              <a:buChar char="●"/>
            </a:pPr>
            <a:r>
              <a:rPr lang="en">
                <a:solidFill>
                  <a:schemeClr val="dk1"/>
                </a:solidFill>
                <a:latin typeface="Roboto"/>
                <a:ea typeface="Roboto"/>
                <a:cs typeface="Roboto"/>
                <a:sym typeface="Roboto"/>
              </a:rPr>
              <a:t>A major challenge that firms encounter is transforming their tacit knowledge into explicit knowledge. </a:t>
            </a:r>
          </a:p>
          <a:p>
            <a:pPr lvl="0" rtl="0">
              <a:spcBef>
                <a:spcPts val="0"/>
              </a:spcBef>
              <a:buClr>
                <a:schemeClr val="dk1"/>
              </a:buClr>
              <a:buFont typeface="Arial"/>
              <a:buNone/>
            </a:pPr>
            <a:endParaRPr>
              <a:solidFill>
                <a:schemeClr val="dk1"/>
              </a:solidFill>
              <a:latin typeface="Roboto"/>
              <a:ea typeface="Roboto"/>
              <a:cs typeface="Roboto"/>
              <a:sym typeface="Roboto"/>
            </a:endParaRPr>
          </a:p>
          <a:p>
            <a:pPr lvl="0" rtl="0">
              <a:spcBef>
                <a:spcPts val="0"/>
              </a:spcBef>
              <a:buNone/>
            </a:pPr>
            <a:endParaRPr/>
          </a:p>
        </p:txBody>
      </p:sp>
      <p:sp>
        <p:nvSpPr>
          <p:cNvPr id="327" name="Shape 327"/>
          <p:cNvSpPr txBox="1"/>
          <p:nvPr/>
        </p:nvSpPr>
        <p:spPr>
          <a:xfrm>
            <a:off x="318775" y="3262625"/>
            <a:ext cx="7704900" cy="633000"/>
          </a:xfrm>
          <a:prstGeom prst="rect">
            <a:avLst/>
          </a:prstGeom>
          <a:noFill/>
          <a:ln>
            <a:noFill/>
          </a:ln>
        </p:spPr>
        <p:txBody>
          <a:bodyPr lIns="91425" tIns="91425" rIns="91425" bIns="91425" anchor="t" anchorCtr="0">
            <a:noAutofit/>
          </a:bodyPr>
          <a:lstStyle/>
          <a:p>
            <a:pPr marL="457200" lvl="0" indent="-228600" rtl="0">
              <a:spcBef>
                <a:spcPts val="0"/>
              </a:spcBef>
              <a:buClr>
                <a:schemeClr val="dk1"/>
              </a:buClr>
              <a:buFont typeface="Roboto"/>
              <a:buChar char="●"/>
            </a:pPr>
            <a:r>
              <a:rPr lang="en">
                <a:solidFill>
                  <a:schemeClr val="dk1"/>
                </a:solidFill>
                <a:latin typeface="Roboto"/>
                <a:ea typeface="Roboto"/>
                <a:cs typeface="Roboto"/>
                <a:sym typeface="Roboto"/>
              </a:rPr>
              <a:t>A great deal of organizational knowledge remains tacit as it cannot be efficiently downloaded from experts, and organized/onboarded to new people dealing with a matter</a:t>
            </a:r>
          </a:p>
          <a:p>
            <a:pPr lvl="0" rtl="0">
              <a:spcBef>
                <a:spcPts val="0"/>
              </a:spcBef>
              <a:buNone/>
            </a:pPr>
            <a:endParaRPr/>
          </a:p>
        </p:txBody>
      </p:sp>
      <p:sp>
        <p:nvSpPr>
          <p:cNvPr id="328" name="Shape 328"/>
          <p:cNvSpPr txBox="1"/>
          <p:nvPr/>
        </p:nvSpPr>
        <p:spPr>
          <a:xfrm>
            <a:off x="317125" y="3863425"/>
            <a:ext cx="7532700" cy="633000"/>
          </a:xfrm>
          <a:prstGeom prst="rect">
            <a:avLst/>
          </a:prstGeom>
          <a:noFill/>
          <a:ln>
            <a:noFill/>
          </a:ln>
        </p:spPr>
        <p:txBody>
          <a:bodyPr lIns="91425" tIns="91425" rIns="91425" bIns="91425" anchor="t" anchorCtr="0">
            <a:noAutofit/>
          </a:bodyPr>
          <a:lstStyle/>
          <a:p>
            <a:pPr marL="457200" lvl="0" indent="-228600" rtl="0">
              <a:spcBef>
                <a:spcPts val="0"/>
              </a:spcBef>
              <a:buClr>
                <a:schemeClr val="dk1"/>
              </a:buClr>
              <a:buFont typeface="Roboto"/>
              <a:buChar char="●"/>
            </a:pPr>
            <a:r>
              <a:rPr lang="en">
                <a:solidFill>
                  <a:schemeClr val="dk1"/>
                </a:solidFill>
                <a:latin typeface="Roboto"/>
                <a:ea typeface="Roboto"/>
                <a:cs typeface="Roboto"/>
                <a:sym typeface="Roboto"/>
              </a:rPr>
              <a:t>Being able to convert tacit knowledge to express knowledge is a source of competitive advantage for a learning institution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9"/>
                                        </p:tgtEl>
                                        <p:attrNameLst>
                                          <p:attrName>style.visibility</p:attrName>
                                        </p:attrNameLst>
                                      </p:cBhvr>
                                      <p:to>
                                        <p:strVal val="visible"/>
                                      </p:to>
                                    </p:set>
                                    <p:animEffect transition="in" filter="fade">
                                      <p:cBhvr>
                                        <p:cTn id="7" dur="1000"/>
                                        <p:tgtEl>
                                          <p:spTgt spid="319"/>
                                        </p:tgtEl>
                                      </p:cBhvr>
                                    </p:animEffect>
                                  </p:childTnLst>
                                </p:cTn>
                              </p:par>
                              <p:par>
                                <p:cTn id="8" presetID="10" presetClass="entr" presetSubtype="0" fill="hold" nodeType="withEffect">
                                  <p:stCondLst>
                                    <p:cond delay="0"/>
                                  </p:stCondLst>
                                  <p:childTnLst>
                                    <p:set>
                                      <p:cBhvr>
                                        <p:cTn id="9" dur="1" fill="hold">
                                          <p:stCondLst>
                                            <p:cond delay="0"/>
                                          </p:stCondLst>
                                        </p:cTn>
                                        <p:tgtEl>
                                          <p:spTgt spid="320"/>
                                        </p:tgtEl>
                                        <p:attrNameLst>
                                          <p:attrName>style.visibility</p:attrName>
                                        </p:attrNameLst>
                                      </p:cBhvr>
                                      <p:to>
                                        <p:strVal val="visible"/>
                                      </p:to>
                                    </p:set>
                                    <p:animEffect transition="in" filter="fade">
                                      <p:cBhvr>
                                        <p:cTn id="10" dur="1000"/>
                                        <p:tgtEl>
                                          <p:spTgt spid="320"/>
                                        </p:tgtEl>
                                      </p:cBhvr>
                                    </p:animEffect>
                                  </p:childTnLst>
                                </p:cTn>
                              </p:par>
                              <p:par>
                                <p:cTn id="11" presetID="10" presetClass="entr" presetSubtype="0" fill="hold" nodeType="withEffect">
                                  <p:stCondLst>
                                    <p:cond delay="0"/>
                                  </p:stCondLst>
                                  <p:childTnLst>
                                    <p:set>
                                      <p:cBhvr>
                                        <p:cTn id="12" dur="1" fill="hold">
                                          <p:stCondLst>
                                            <p:cond delay="0"/>
                                          </p:stCondLst>
                                        </p:cTn>
                                        <p:tgtEl>
                                          <p:spTgt spid="321"/>
                                        </p:tgtEl>
                                        <p:attrNameLst>
                                          <p:attrName>style.visibility</p:attrName>
                                        </p:attrNameLst>
                                      </p:cBhvr>
                                      <p:to>
                                        <p:strVal val="visible"/>
                                      </p:to>
                                    </p:set>
                                    <p:animEffect transition="in" filter="fade">
                                      <p:cBhvr>
                                        <p:cTn id="13" dur="1000"/>
                                        <p:tgtEl>
                                          <p:spTgt spid="321"/>
                                        </p:tgtEl>
                                      </p:cBhvr>
                                    </p:animEffect>
                                  </p:childTnLst>
                                </p:cTn>
                              </p:par>
                              <p:par>
                                <p:cTn id="14" presetID="10" presetClass="entr" presetSubtype="0" fill="hold" nodeType="withEffect">
                                  <p:stCondLst>
                                    <p:cond delay="0"/>
                                  </p:stCondLst>
                                  <p:childTnLst>
                                    <p:set>
                                      <p:cBhvr>
                                        <p:cTn id="15" dur="1" fill="hold">
                                          <p:stCondLst>
                                            <p:cond delay="0"/>
                                          </p:stCondLst>
                                        </p:cTn>
                                        <p:tgtEl>
                                          <p:spTgt spid="322"/>
                                        </p:tgtEl>
                                        <p:attrNameLst>
                                          <p:attrName>style.visibility</p:attrName>
                                        </p:attrNameLst>
                                      </p:cBhvr>
                                      <p:to>
                                        <p:strVal val="visible"/>
                                      </p:to>
                                    </p:set>
                                    <p:animEffect transition="in" filter="fade">
                                      <p:cBhvr>
                                        <p:cTn id="16" dur="1000"/>
                                        <p:tgtEl>
                                          <p:spTgt spid="32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26"/>
                                        </p:tgtEl>
                                        <p:attrNameLst>
                                          <p:attrName>style.visibility</p:attrName>
                                        </p:attrNameLst>
                                      </p:cBhvr>
                                      <p:to>
                                        <p:strVal val="visible"/>
                                      </p:to>
                                    </p:set>
                                    <p:animEffect transition="in" filter="fade">
                                      <p:cBhvr>
                                        <p:cTn id="21" dur="1000"/>
                                        <p:tgtEl>
                                          <p:spTgt spid="32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fade">
                                      <p:cBhvr>
                                        <p:cTn id="26" dur="1000"/>
                                        <p:tgtEl>
                                          <p:spTgt spid="3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28"/>
                                        </p:tgtEl>
                                        <p:attrNameLst>
                                          <p:attrName>style.visibility</p:attrName>
                                        </p:attrNameLst>
                                      </p:cBhvr>
                                      <p:to>
                                        <p:strVal val="visible"/>
                                      </p:to>
                                    </p:set>
                                    <p:animEffect transition="in" filter="fade">
                                      <p:cBhvr>
                                        <p:cTn id="31" dur="10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Shape 333"/>
          <p:cNvSpPr txBox="1"/>
          <p:nvPr/>
        </p:nvSpPr>
        <p:spPr>
          <a:xfrm>
            <a:off x="66950" y="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We have been teaching law students for a decade</a:t>
            </a:r>
          </a:p>
        </p:txBody>
      </p:sp>
      <p:sp>
        <p:nvSpPr>
          <p:cNvPr id="334" name="Shape 334"/>
          <p:cNvSpPr txBox="1"/>
          <p:nvPr/>
        </p:nvSpPr>
        <p:spPr>
          <a:xfrm>
            <a:off x="1124600" y="659854"/>
            <a:ext cx="5957100" cy="3141599"/>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Font typeface="Arial"/>
              <a:buNone/>
            </a:pPr>
            <a:endParaRPr sz="9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Font typeface="Roboto"/>
              <a:buNone/>
            </a:pPr>
            <a:endParaRPr sz="900" b="1">
              <a:latin typeface="Roboto"/>
              <a:ea typeface="Roboto"/>
              <a:cs typeface="Roboto"/>
              <a:sym typeface="Roboto"/>
            </a:endParaRPr>
          </a:p>
          <a:p>
            <a:pPr marL="0" marR="0" lvl="0" indent="0" algn="l" rtl="0">
              <a:lnSpc>
                <a:spcPct val="100000"/>
              </a:lnSpc>
              <a:spcBef>
                <a:spcPts val="0"/>
              </a:spcBef>
              <a:spcAft>
                <a:spcPts val="0"/>
              </a:spcAft>
              <a:buClr>
                <a:srgbClr val="000000"/>
              </a:buClr>
              <a:buSzPct val="25000"/>
              <a:buFont typeface="Roboto"/>
              <a:buNone/>
            </a:pPr>
            <a:r>
              <a:rPr lang="en" sz="900" b="1" i="0" u="none" strike="noStrike" cap="none">
                <a:solidFill>
                  <a:srgbClr val="000000"/>
                </a:solidFill>
                <a:latin typeface="Roboto"/>
                <a:ea typeface="Roboto"/>
                <a:cs typeface="Roboto"/>
                <a:sym typeface="Roboto"/>
              </a:rPr>
              <a:t>Rajah S. Lehal </a:t>
            </a:r>
            <a:r>
              <a:rPr lang="en" sz="900" b="0" i="0" u="none" strike="noStrike" cap="none">
                <a:solidFill>
                  <a:srgbClr val="000000"/>
                </a:solidFill>
                <a:latin typeface="Roboto"/>
                <a:ea typeface="Roboto"/>
                <a:cs typeface="Roboto"/>
                <a:sym typeface="Roboto"/>
              </a:rPr>
              <a:t>– 7 years of management in </a:t>
            </a:r>
            <a:r>
              <a:rPr lang="en" sz="900" b="1" i="0" u="none" strike="noStrike" cap="none">
                <a:solidFill>
                  <a:srgbClr val="000000"/>
                </a:solidFill>
                <a:latin typeface="Roboto"/>
                <a:ea typeface="Roboto"/>
                <a:cs typeface="Roboto"/>
                <a:sym typeface="Roboto"/>
              </a:rPr>
              <a:t>information technology</a:t>
            </a:r>
            <a:r>
              <a:rPr lang="en" sz="900" b="0" i="0" u="none" strike="noStrike" cap="none">
                <a:solidFill>
                  <a:srgbClr val="000000"/>
                </a:solidFill>
                <a:latin typeface="Roboto"/>
                <a:ea typeface="Roboto"/>
                <a:cs typeface="Roboto"/>
                <a:sym typeface="Roboto"/>
              </a:rPr>
              <a:t>, Ivey MBA, Western Law, Stikeman Elliott LLP (top-tier Canadian transactional law firm), Clyde &amp; Co (</a:t>
            </a:r>
            <a:r>
              <a:rPr lang="en" sz="900" b="1" i="0" u="none" strike="noStrike" cap="none">
                <a:solidFill>
                  <a:srgbClr val="000000"/>
                </a:solidFill>
                <a:latin typeface="Roboto"/>
                <a:ea typeface="Roboto"/>
                <a:cs typeface="Roboto"/>
                <a:sym typeface="Roboto"/>
              </a:rPr>
              <a:t>international law firm</a:t>
            </a:r>
            <a:r>
              <a:rPr lang="en" sz="900" b="0" i="0" u="none" strike="noStrike" cap="none">
                <a:solidFill>
                  <a:srgbClr val="000000"/>
                </a:solidFill>
                <a:latin typeface="Roboto"/>
                <a:ea typeface="Roboto"/>
                <a:cs typeface="Roboto"/>
                <a:sym typeface="Roboto"/>
              </a:rPr>
              <a:t>)</a:t>
            </a:r>
          </a:p>
          <a:p>
            <a:pPr marL="0" marR="0" lvl="0" indent="0" algn="l" rtl="0">
              <a:lnSpc>
                <a:spcPct val="100000"/>
              </a:lnSpc>
              <a:spcBef>
                <a:spcPts val="0"/>
              </a:spcBef>
              <a:spcAft>
                <a:spcPts val="0"/>
              </a:spcAft>
              <a:buClr>
                <a:srgbClr val="000000"/>
              </a:buClr>
              <a:buFont typeface="Roboto"/>
              <a:buNone/>
            </a:pPr>
            <a:endParaRPr sz="900">
              <a:latin typeface="Roboto"/>
              <a:ea typeface="Roboto"/>
              <a:cs typeface="Roboto"/>
              <a:sym typeface="Roboto"/>
            </a:endParaRPr>
          </a:p>
          <a:p>
            <a:pPr marL="0" marR="0" lvl="0" indent="0" algn="l" rtl="0">
              <a:lnSpc>
                <a:spcPct val="100000"/>
              </a:lnSpc>
              <a:spcBef>
                <a:spcPts val="0"/>
              </a:spcBef>
              <a:spcAft>
                <a:spcPts val="0"/>
              </a:spcAft>
              <a:buClr>
                <a:srgbClr val="000000"/>
              </a:buClr>
              <a:buSzPct val="25000"/>
              <a:buFont typeface="Roboto"/>
              <a:buNone/>
            </a:pPr>
            <a:r>
              <a:rPr lang="en" sz="900">
                <a:latin typeface="Roboto"/>
                <a:ea typeface="Roboto"/>
                <a:cs typeface="Roboto"/>
                <a:sym typeface="Roboto"/>
              </a:rPr>
              <a:t>First Student Director at the Western Business Law Clinic</a:t>
            </a:r>
          </a:p>
          <a:p>
            <a:pPr marL="0" marR="0" lvl="0" indent="0" algn="l" rtl="0">
              <a:lnSpc>
                <a:spcPct val="100000"/>
              </a:lnSpc>
              <a:spcBef>
                <a:spcPts val="0"/>
              </a:spcBef>
              <a:spcAft>
                <a:spcPts val="0"/>
              </a:spcAft>
              <a:buClr>
                <a:srgbClr val="000000"/>
              </a:buClr>
              <a:buFont typeface="Roboto"/>
              <a:buNone/>
            </a:pPr>
            <a:endParaRPr sz="900">
              <a:latin typeface="Roboto"/>
              <a:ea typeface="Roboto"/>
              <a:cs typeface="Roboto"/>
              <a:sym typeface="Roboto"/>
            </a:endParaRPr>
          </a:p>
          <a:p>
            <a:pPr marL="0" marR="0" lvl="0" indent="0" algn="l" rtl="0">
              <a:lnSpc>
                <a:spcPct val="100000"/>
              </a:lnSpc>
              <a:spcBef>
                <a:spcPts val="0"/>
              </a:spcBef>
              <a:spcAft>
                <a:spcPts val="0"/>
              </a:spcAft>
              <a:buClr>
                <a:srgbClr val="000000"/>
              </a:buClr>
              <a:buSzPct val="25000"/>
              <a:buFont typeface="Roboto"/>
              <a:buNone/>
            </a:pPr>
            <a:r>
              <a:rPr lang="en" sz="900">
                <a:latin typeface="Roboto"/>
                <a:ea typeface="Roboto"/>
                <a:cs typeface="Roboto"/>
                <a:sym typeface="Roboto"/>
              </a:rPr>
              <a:t>Formerly an instructor of law at George Brown College</a:t>
            </a:r>
          </a:p>
          <a:p>
            <a:pPr marL="0" marR="0" lvl="0" indent="0" algn="l" rtl="0">
              <a:lnSpc>
                <a:spcPct val="100000"/>
              </a:lnSpc>
              <a:spcBef>
                <a:spcPts val="0"/>
              </a:spcBef>
              <a:spcAft>
                <a:spcPts val="0"/>
              </a:spcAft>
              <a:buClr>
                <a:srgbClr val="000000"/>
              </a:buClr>
              <a:buFont typeface="Roboto"/>
              <a:buNone/>
            </a:pPr>
            <a:endParaRPr sz="900">
              <a:latin typeface="Roboto"/>
              <a:ea typeface="Roboto"/>
              <a:cs typeface="Roboto"/>
              <a:sym typeface="Roboto"/>
            </a:endParaRPr>
          </a:p>
          <a:p>
            <a:pPr marL="0" marR="0" lvl="0" indent="0" algn="l" rtl="0">
              <a:lnSpc>
                <a:spcPct val="100000"/>
              </a:lnSpc>
              <a:spcBef>
                <a:spcPts val="0"/>
              </a:spcBef>
              <a:spcAft>
                <a:spcPts val="0"/>
              </a:spcAft>
              <a:buClr>
                <a:srgbClr val="000000"/>
              </a:buClr>
              <a:buSzPct val="25000"/>
              <a:buFont typeface="Roboto"/>
              <a:buNone/>
            </a:pPr>
            <a:r>
              <a:rPr lang="en" sz="900" b="0" i="0" u="none" strike="noStrike" cap="none">
                <a:solidFill>
                  <a:srgbClr val="000000"/>
                </a:solidFill>
                <a:latin typeface="Roboto"/>
                <a:ea typeface="Roboto"/>
                <a:cs typeface="Roboto"/>
                <a:sym typeface="Roboto"/>
              </a:rPr>
              <a:t>Founder of Cobalt Lawyers, hired and supervised </a:t>
            </a:r>
            <a:r>
              <a:rPr lang="en" sz="900">
                <a:latin typeface="Roboto"/>
                <a:ea typeface="Roboto"/>
                <a:cs typeface="Roboto"/>
                <a:sym typeface="Roboto"/>
              </a:rPr>
              <a:t>dozens of law students and junior lawyers</a:t>
            </a:r>
          </a:p>
          <a:p>
            <a:pPr marL="0" marR="0" lvl="0" indent="0" algn="l" rtl="0">
              <a:lnSpc>
                <a:spcPct val="100000"/>
              </a:lnSpc>
              <a:spcBef>
                <a:spcPts val="0"/>
              </a:spcBef>
              <a:spcAft>
                <a:spcPts val="0"/>
              </a:spcAft>
              <a:buClr>
                <a:srgbClr val="000000"/>
              </a:buClr>
              <a:buFont typeface="Roboto"/>
              <a:buNone/>
            </a:pPr>
            <a:endParaRPr sz="900" b="1">
              <a:latin typeface="Roboto"/>
              <a:ea typeface="Roboto"/>
              <a:cs typeface="Roboto"/>
              <a:sym typeface="Roboto"/>
            </a:endParaRPr>
          </a:p>
          <a:p>
            <a:pPr marL="0" marR="0" lvl="0" indent="0" algn="l" rtl="0">
              <a:lnSpc>
                <a:spcPct val="100000"/>
              </a:lnSpc>
              <a:spcBef>
                <a:spcPts val="0"/>
              </a:spcBef>
              <a:spcAft>
                <a:spcPts val="0"/>
              </a:spcAft>
              <a:buClr>
                <a:srgbClr val="000000"/>
              </a:buClr>
              <a:buSzPct val="25000"/>
              <a:buFont typeface="Roboto"/>
              <a:buNone/>
            </a:pPr>
            <a:r>
              <a:rPr lang="en" sz="900">
                <a:latin typeface="Roboto"/>
                <a:ea typeface="Roboto"/>
                <a:cs typeface="Roboto"/>
                <a:sym typeface="Roboto"/>
              </a:rPr>
              <a:t>Founder of Clausehound</a:t>
            </a:r>
          </a:p>
          <a:p>
            <a:pPr marL="0" marR="0" lvl="0" indent="0" algn="l" rtl="0">
              <a:lnSpc>
                <a:spcPct val="100000"/>
              </a:lnSpc>
              <a:spcBef>
                <a:spcPts val="0"/>
              </a:spcBef>
              <a:spcAft>
                <a:spcPts val="0"/>
              </a:spcAft>
              <a:buClr>
                <a:srgbClr val="000000"/>
              </a:buClr>
              <a:buFont typeface="Roboto"/>
              <a:buNone/>
            </a:pPr>
            <a:endParaRPr sz="900" b="1">
              <a:latin typeface="Roboto"/>
              <a:ea typeface="Roboto"/>
              <a:cs typeface="Roboto"/>
              <a:sym typeface="Roboto"/>
            </a:endParaRPr>
          </a:p>
          <a:p>
            <a:pPr marL="0" marR="0" lvl="0" indent="0" algn="l" rtl="0">
              <a:lnSpc>
                <a:spcPct val="100000"/>
              </a:lnSpc>
              <a:spcBef>
                <a:spcPts val="0"/>
              </a:spcBef>
              <a:spcAft>
                <a:spcPts val="0"/>
              </a:spcAft>
              <a:buClr>
                <a:srgbClr val="000000"/>
              </a:buClr>
              <a:buFont typeface="Roboto"/>
              <a:buNone/>
            </a:pPr>
            <a:endParaRPr sz="900" b="1">
              <a:latin typeface="Roboto"/>
              <a:ea typeface="Roboto"/>
              <a:cs typeface="Roboto"/>
              <a:sym typeface="Roboto"/>
            </a:endParaRPr>
          </a:p>
          <a:p>
            <a:pPr marL="0" marR="0" lvl="0" indent="0" algn="l" rtl="0">
              <a:lnSpc>
                <a:spcPct val="100000"/>
              </a:lnSpc>
              <a:spcBef>
                <a:spcPts val="0"/>
              </a:spcBef>
              <a:spcAft>
                <a:spcPts val="0"/>
              </a:spcAft>
              <a:buClr>
                <a:srgbClr val="000000"/>
              </a:buClr>
              <a:buSzPct val="25000"/>
              <a:buFont typeface="Roboto"/>
              <a:buNone/>
            </a:pPr>
            <a:r>
              <a:rPr lang="en" sz="900" b="1" i="0" u="none" strike="noStrike" cap="none">
                <a:solidFill>
                  <a:srgbClr val="000000"/>
                </a:solidFill>
                <a:latin typeface="Roboto"/>
                <a:ea typeface="Roboto"/>
                <a:cs typeface="Roboto"/>
                <a:sym typeface="Roboto"/>
              </a:rPr>
              <a:t>Kathy Tomaszewski </a:t>
            </a:r>
            <a:r>
              <a:rPr lang="en" sz="900" b="0" i="0" u="none" strike="noStrike" cap="none">
                <a:solidFill>
                  <a:srgbClr val="000000"/>
                </a:solidFill>
                <a:latin typeface="Roboto"/>
                <a:ea typeface="Roboto"/>
                <a:cs typeface="Roboto"/>
                <a:sym typeface="Roboto"/>
              </a:rPr>
              <a:t>– Western Law Gold Medallist, Supreme Court of Canada Law Clerk, Osler LLP (top-tier Canadian law firm)</a:t>
            </a:r>
            <a:r>
              <a:rPr lang="en" sz="900">
                <a:solidFill>
                  <a:schemeClr val="dk1"/>
                </a:solidFill>
                <a:latin typeface="Roboto"/>
                <a:ea typeface="Roboto"/>
                <a:cs typeface="Roboto"/>
                <a:sym typeface="Roboto"/>
              </a:rPr>
              <a:t>, </a:t>
            </a:r>
            <a:r>
              <a:rPr lang="en" sz="900" b="1">
                <a:solidFill>
                  <a:schemeClr val="dk1"/>
                </a:solidFill>
                <a:latin typeface="Roboto"/>
                <a:ea typeface="Roboto"/>
                <a:cs typeface="Roboto"/>
                <a:sym typeface="Roboto"/>
              </a:rPr>
              <a:t>Harvard LLM</a:t>
            </a:r>
          </a:p>
          <a:p>
            <a:pPr marL="0" marR="0" lvl="0" indent="0" algn="l" rtl="0">
              <a:lnSpc>
                <a:spcPct val="100000"/>
              </a:lnSpc>
              <a:spcBef>
                <a:spcPts val="0"/>
              </a:spcBef>
              <a:spcAft>
                <a:spcPts val="0"/>
              </a:spcAft>
              <a:buClr>
                <a:srgbClr val="000000"/>
              </a:buClr>
              <a:buFont typeface="Roboto"/>
              <a:buNone/>
            </a:pPr>
            <a:endParaRPr sz="900">
              <a:latin typeface="Roboto"/>
              <a:ea typeface="Roboto"/>
              <a:cs typeface="Roboto"/>
              <a:sym typeface="Roboto"/>
            </a:endParaRPr>
          </a:p>
          <a:p>
            <a:pPr marL="0" marR="0" lvl="0" indent="0" algn="l" rtl="0">
              <a:lnSpc>
                <a:spcPct val="100000"/>
              </a:lnSpc>
              <a:spcBef>
                <a:spcPts val="0"/>
              </a:spcBef>
              <a:spcAft>
                <a:spcPts val="0"/>
              </a:spcAft>
              <a:buClr>
                <a:srgbClr val="000000"/>
              </a:buClr>
              <a:buSzPct val="25000"/>
              <a:buFont typeface="Roboto"/>
              <a:buNone/>
            </a:pPr>
            <a:r>
              <a:rPr lang="en" sz="900">
                <a:latin typeface="Roboto"/>
                <a:ea typeface="Roboto"/>
                <a:cs typeface="Roboto"/>
                <a:sym typeface="Roboto"/>
              </a:rPr>
              <a:t>Formerly a </a:t>
            </a:r>
            <a:r>
              <a:rPr lang="en" sz="900" b="0" i="0" u="none" strike="noStrike" cap="none">
                <a:solidFill>
                  <a:srgbClr val="000000"/>
                </a:solidFill>
                <a:latin typeface="Roboto"/>
                <a:ea typeface="Roboto"/>
                <a:cs typeface="Roboto"/>
                <a:sym typeface="Roboto"/>
              </a:rPr>
              <a:t>Professor of Law at Western </a:t>
            </a:r>
            <a:r>
              <a:rPr lang="en" sz="900">
                <a:latin typeface="Roboto"/>
                <a:ea typeface="Roboto"/>
                <a:cs typeface="Roboto"/>
                <a:sym typeface="Roboto"/>
              </a:rPr>
              <a:t>University</a:t>
            </a:r>
          </a:p>
          <a:p>
            <a:pPr marL="0" marR="0" lvl="0" indent="0" algn="l" rtl="0">
              <a:lnSpc>
                <a:spcPct val="100000"/>
              </a:lnSpc>
              <a:spcBef>
                <a:spcPts val="0"/>
              </a:spcBef>
              <a:spcAft>
                <a:spcPts val="0"/>
              </a:spcAft>
              <a:buClr>
                <a:srgbClr val="000000"/>
              </a:buClr>
              <a:buFont typeface="Roboto"/>
              <a:buNone/>
            </a:pPr>
            <a:endParaRPr sz="900">
              <a:latin typeface="Roboto"/>
              <a:ea typeface="Roboto"/>
              <a:cs typeface="Roboto"/>
              <a:sym typeface="Roboto"/>
            </a:endParaRPr>
          </a:p>
          <a:p>
            <a:pPr lvl="0" rtl="0">
              <a:spcBef>
                <a:spcPts val="0"/>
              </a:spcBef>
              <a:buClr>
                <a:schemeClr val="dk1"/>
              </a:buClr>
              <a:buSzPct val="25000"/>
              <a:buFont typeface="Roboto"/>
              <a:buNone/>
            </a:pPr>
            <a:r>
              <a:rPr lang="en" sz="900">
                <a:solidFill>
                  <a:schemeClr val="dk1"/>
                </a:solidFill>
                <a:latin typeface="Roboto"/>
                <a:ea typeface="Roboto"/>
                <a:cs typeface="Roboto"/>
                <a:sym typeface="Roboto"/>
              </a:rPr>
              <a:t>Knowledge and Content Lead at Clausehound</a:t>
            </a:r>
          </a:p>
          <a:p>
            <a:pPr marL="0" marR="0" lvl="0" indent="0" algn="l" rtl="0">
              <a:lnSpc>
                <a:spcPct val="100000"/>
              </a:lnSpc>
              <a:spcBef>
                <a:spcPts val="0"/>
              </a:spcBef>
              <a:spcAft>
                <a:spcPts val="0"/>
              </a:spcAft>
              <a:buClr>
                <a:srgbClr val="000000"/>
              </a:buClr>
              <a:buFont typeface="Arial"/>
              <a:buNone/>
            </a:pPr>
            <a:endParaRPr sz="900" b="0" i="0" u="none" strike="noStrike" cap="none">
              <a:solidFill>
                <a:srgbClr val="000000"/>
              </a:solidFill>
              <a:latin typeface="Roboto"/>
              <a:ea typeface="Roboto"/>
              <a:cs typeface="Roboto"/>
              <a:sym typeface="Roboto"/>
            </a:endParaRPr>
          </a:p>
          <a:p>
            <a:pPr marL="0" marR="0" lvl="0" indent="0" algn="l" rtl="0">
              <a:lnSpc>
                <a:spcPct val="100000"/>
              </a:lnSpc>
              <a:spcBef>
                <a:spcPts val="0"/>
              </a:spcBef>
              <a:spcAft>
                <a:spcPts val="0"/>
              </a:spcAft>
              <a:buClr>
                <a:srgbClr val="000000"/>
              </a:buClr>
              <a:buFont typeface="Arial"/>
              <a:buNone/>
            </a:pPr>
            <a:endParaRPr sz="900" b="0" i="0" u="none" strike="noStrike" cap="none">
              <a:solidFill>
                <a:srgbClr val="000000"/>
              </a:solidFill>
              <a:latin typeface="Roboto"/>
              <a:ea typeface="Roboto"/>
              <a:cs typeface="Roboto"/>
              <a:sym typeface="Roboto"/>
            </a:endParaRPr>
          </a:p>
        </p:txBody>
      </p:sp>
      <p:sp>
        <p:nvSpPr>
          <p:cNvPr id="335" name="Shape 335"/>
          <p:cNvSpPr txBox="1"/>
          <p:nvPr/>
        </p:nvSpPr>
        <p:spPr>
          <a:xfrm>
            <a:off x="253700" y="355962"/>
            <a:ext cx="8410800" cy="4050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EE7909"/>
              </a:buClr>
              <a:buSzPct val="25000"/>
              <a:buFont typeface="Roboto"/>
              <a:buNone/>
            </a:pPr>
            <a:r>
              <a:rPr lang="en" sz="1600">
                <a:solidFill>
                  <a:srgbClr val="F07D21"/>
                </a:solidFill>
                <a:latin typeface="Roboto"/>
                <a:ea typeface="Roboto"/>
                <a:cs typeface="Roboto"/>
                <a:sym typeface="Roboto"/>
              </a:rPr>
              <a:t>Key Personnel</a:t>
            </a:r>
          </a:p>
        </p:txBody>
      </p:sp>
      <p:pic>
        <p:nvPicPr>
          <p:cNvPr id="336" name="Shape 336"/>
          <p:cNvPicPr preferRelativeResize="0"/>
          <p:nvPr/>
        </p:nvPicPr>
        <p:blipFill rotWithShape="1">
          <a:blip r:embed="rId3">
            <a:alphaModFix/>
          </a:blip>
          <a:srcRect/>
          <a:stretch/>
        </p:blipFill>
        <p:spPr>
          <a:xfrm>
            <a:off x="627716" y="1507022"/>
            <a:ext cx="384299" cy="537300"/>
          </a:xfrm>
          <a:prstGeom prst="rect">
            <a:avLst/>
          </a:prstGeom>
          <a:noFill/>
          <a:ln>
            <a:noFill/>
          </a:ln>
        </p:spPr>
      </p:pic>
      <p:pic>
        <p:nvPicPr>
          <p:cNvPr id="337" name="Shape 337"/>
          <p:cNvPicPr preferRelativeResize="0"/>
          <p:nvPr/>
        </p:nvPicPr>
        <p:blipFill rotWithShape="1">
          <a:blip r:embed="rId4">
            <a:alphaModFix/>
          </a:blip>
          <a:srcRect/>
          <a:stretch/>
        </p:blipFill>
        <p:spPr>
          <a:xfrm>
            <a:off x="617608" y="2875869"/>
            <a:ext cx="394499" cy="444599"/>
          </a:xfrm>
          <a:prstGeom prst="rect">
            <a:avLst/>
          </a:prstGeom>
          <a:noFill/>
          <a:ln>
            <a:noFill/>
          </a:ln>
        </p:spPr>
      </p:pic>
      <p:sp>
        <p:nvSpPr>
          <p:cNvPr id="338" name="Shape 338"/>
          <p:cNvSpPr txBox="1"/>
          <p:nvPr/>
        </p:nvSpPr>
        <p:spPr>
          <a:xfrm>
            <a:off x="3042150" y="4573700"/>
            <a:ext cx="3075300" cy="537300"/>
          </a:xfrm>
          <a:prstGeom prst="rect">
            <a:avLst/>
          </a:prstGeom>
          <a:noFill/>
          <a:ln>
            <a:noFill/>
          </a:ln>
        </p:spPr>
        <p:txBody>
          <a:bodyPr lIns="91425" tIns="91425" rIns="91425" bIns="91425" anchor="t" anchorCtr="0">
            <a:noAutofit/>
          </a:bodyPr>
          <a:lstStyle/>
          <a:p>
            <a:pPr lvl="0">
              <a:spcBef>
                <a:spcPts val="0"/>
              </a:spcBef>
              <a:buNone/>
            </a:pPr>
            <a:r>
              <a:rPr lang="en" sz="700" i="1">
                <a:solidFill>
                  <a:srgbClr val="B7B7B7"/>
                </a:solidFill>
                <a:latin typeface="Roboto"/>
                <a:ea typeface="Roboto"/>
                <a:cs typeface="Roboto"/>
                <a:sym typeface="Roboto"/>
              </a:rPr>
              <a:t>I believe the clause definitions would go a long way towards its use, as it helped me with unfamiliar clauses at the beginning </a:t>
            </a:r>
          </a:p>
          <a:p>
            <a:pPr lvl="0">
              <a:spcBef>
                <a:spcPts val="0"/>
              </a:spcBef>
              <a:buNone/>
            </a:pPr>
            <a:endParaRPr sz="700" i="1">
              <a:solidFill>
                <a:srgbClr val="B7B7B7"/>
              </a:solidFill>
              <a:latin typeface="Roboto"/>
              <a:ea typeface="Roboto"/>
              <a:cs typeface="Roboto"/>
              <a:sym typeface="Roboto"/>
            </a:endParaRPr>
          </a:p>
          <a:p>
            <a:pPr lvl="0" rtl="0">
              <a:spcBef>
                <a:spcPts val="0"/>
              </a:spcBef>
              <a:buNone/>
            </a:pPr>
            <a:r>
              <a:rPr lang="en" sz="700">
                <a:solidFill>
                  <a:srgbClr val="B7B7B7"/>
                </a:solidFill>
                <a:latin typeface="Roboto"/>
                <a:ea typeface="Roboto"/>
                <a:cs typeface="Roboto"/>
                <a:sym typeface="Roboto"/>
              </a:rPr>
              <a:t>                                                                 – Clausehound research analyst</a:t>
            </a:r>
          </a:p>
        </p:txBody>
      </p:sp>
      <p:pic>
        <p:nvPicPr>
          <p:cNvPr id="339" name="Shape 339"/>
          <p:cNvPicPr preferRelativeResize="0"/>
          <p:nvPr/>
        </p:nvPicPr>
        <p:blipFill>
          <a:blip r:embed="rId5">
            <a:alphaModFix/>
          </a:blip>
          <a:stretch>
            <a:fillRect/>
          </a:stretch>
        </p:blipFill>
        <p:spPr>
          <a:xfrm>
            <a:off x="7840500" y="4847649"/>
            <a:ext cx="1221875" cy="272850"/>
          </a:xfrm>
          <a:prstGeom prst="rect">
            <a:avLst/>
          </a:prstGeom>
          <a:noFill/>
          <a:ln>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Shape 344"/>
          <p:cNvSpPr txBox="1"/>
          <p:nvPr/>
        </p:nvSpPr>
        <p:spPr>
          <a:xfrm>
            <a:off x="405775" y="788350"/>
            <a:ext cx="6020700" cy="3499500"/>
          </a:xfrm>
          <a:prstGeom prst="rect">
            <a:avLst/>
          </a:prstGeom>
          <a:noFill/>
          <a:ln>
            <a:noFill/>
          </a:ln>
        </p:spPr>
        <p:txBody>
          <a:bodyPr lIns="91425" tIns="91425" rIns="91425" bIns="91425" anchor="t" anchorCtr="0">
            <a:noAutofit/>
          </a:bodyPr>
          <a:lstStyle/>
          <a:p>
            <a:pPr lvl="0" rtl="0">
              <a:spcBef>
                <a:spcPts val="0"/>
              </a:spcBef>
              <a:buNone/>
            </a:pPr>
            <a:r>
              <a:rPr lang="en" sz="1200" i="1" dirty="0">
                <a:latin typeface="Roboto"/>
                <a:ea typeface="Roboto"/>
                <a:cs typeface="Roboto"/>
                <a:sym typeface="Roboto"/>
              </a:rPr>
              <a:t>“</a:t>
            </a:r>
            <a:r>
              <a:rPr lang="en" sz="1200" i="1" dirty="0" err="1">
                <a:latin typeface="Roboto"/>
                <a:ea typeface="Roboto"/>
                <a:cs typeface="Roboto"/>
                <a:sym typeface="Roboto"/>
              </a:rPr>
              <a:t>Clausehound</a:t>
            </a:r>
            <a:r>
              <a:rPr lang="en" sz="1200" i="1" dirty="0">
                <a:latin typeface="Roboto"/>
                <a:ea typeface="Roboto"/>
                <a:cs typeface="Roboto"/>
                <a:sym typeface="Roboto"/>
              </a:rPr>
              <a:t> makes drafting a legal document easy and efficient. Not only does it allow the Western Business Law Clinic to decrease its turn around time, but it also allows us to learn how to professionally draft a variety of legal documents. I would definitely recommend </a:t>
            </a:r>
            <a:r>
              <a:rPr lang="en" sz="1200" i="1" dirty="0" err="1">
                <a:latin typeface="Roboto"/>
                <a:ea typeface="Roboto"/>
                <a:cs typeface="Roboto"/>
                <a:sym typeface="Roboto"/>
              </a:rPr>
              <a:t>Clausehound</a:t>
            </a:r>
            <a:r>
              <a:rPr lang="en" sz="1200" i="1" dirty="0">
                <a:latin typeface="Roboto"/>
                <a:ea typeface="Roboto"/>
                <a:cs typeface="Roboto"/>
                <a:sym typeface="Roboto"/>
              </a:rPr>
              <a:t> to my co-workers, friends and instructors.” </a:t>
            </a:r>
          </a:p>
          <a:p>
            <a:pPr lvl="0" rtl="0">
              <a:spcBef>
                <a:spcPts val="0"/>
              </a:spcBef>
              <a:buNone/>
            </a:pPr>
            <a:endParaRPr sz="1200" dirty="0">
              <a:latin typeface="Roboto"/>
              <a:ea typeface="Roboto"/>
              <a:cs typeface="Roboto"/>
              <a:sym typeface="Roboto"/>
            </a:endParaRPr>
          </a:p>
          <a:p>
            <a:pPr lvl="0" algn="r" rtl="0">
              <a:spcBef>
                <a:spcPts val="0"/>
              </a:spcBef>
              <a:buNone/>
            </a:pPr>
            <a:r>
              <a:rPr lang="en-US" sz="1200" dirty="0" smtClean="0">
                <a:latin typeface="Roboto"/>
                <a:ea typeface="Roboto"/>
                <a:cs typeface="Roboto"/>
                <a:sym typeface="Roboto"/>
              </a:rPr>
              <a:t>- </a:t>
            </a:r>
            <a:r>
              <a:rPr lang="en" sz="1200" dirty="0" smtClean="0">
                <a:latin typeface="Roboto"/>
                <a:ea typeface="Roboto"/>
                <a:cs typeface="Roboto"/>
                <a:sym typeface="Roboto"/>
              </a:rPr>
              <a:t>Caroline </a:t>
            </a:r>
            <a:r>
              <a:rPr lang="en" sz="1200" dirty="0" err="1">
                <a:latin typeface="Roboto"/>
                <a:ea typeface="Roboto"/>
                <a:cs typeface="Roboto"/>
                <a:sym typeface="Roboto"/>
              </a:rPr>
              <a:t>Nhan</a:t>
            </a:r>
            <a:r>
              <a:rPr lang="en" sz="1200" dirty="0">
                <a:latin typeface="Roboto"/>
                <a:ea typeface="Roboto"/>
                <a:cs typeface="Roboto"/>
                <a:sym typeface="Roboto"/>
              </a:rPr>
              <a:t>, Student Director, Western Business Law Clinic</a:t>
            </a:r>
          </a:p>
          <a:p>
            <a:pPr lvl="0" rtl="0">
              <a:spcBef>
                <a:spcPts val="0"/>
              </a:spcBef>
              <a:buNone/>
            </a:pPr>
            <a:endParaRPr sz="1200" dirty="0">
              <a:latin typeface="Roboto"/>
              <a:ea typeface="Roboto"/>
              <a:cs typeface="Roboto"/>
              <a:sym typeface="Roboto"/>
            </a:endParaRPr>
          </a:p>
          <a:p>
            <a:pPr lvl="0" rtl="0">
              <a:spcBef>
                <a:spcPts val="0"/>
              </a:spcBef>
              <a:buNone/>
            </a:pPr>
            <a:endParaRPr sz="1200" i="1" dirty="0">
              <a:solidFill>
                <a:schemeClr val="dk1"/>
              </a:solidFill>
              <a:latin typeface="Roboto"/>
              <a:ea typeface="Roboto"/>
              <a:cs typeface="Roboto"/>
              <a:sym typeface="Roboto"/>
            </a:endParaRPr>
          </a:p>
          <a:p>
            <a:pPr lvl="0" rtl="0">
              <a:spcBef>
                <a:spcPts val="0"/>
              </a:spcBef>
              <a:buClr>
                <a:schemeClr val="dk1"/>
              </a:buClr>
              <a:buSzPct val="91666"/>
              <a:buFont typeface="Arial"/>
              <a:buNone/>
            </a:pPr>
            <a:r>
              <a:rPr lang="en" sz="1200" i="1" dirty="0">
                <a:solidFill>
                  <a:schemeClr val="dk1"/>
                </a:solidFill>
                <a:latin typeface="Roboto"/>
                <a:ea typeface="Roboto"/>
                <a:cs typeface="Roboto"/>
                <a:sym typeface="Roboto"/>
              </a:rPr>
              <a:t>“</a:t>
            </a:r>
            <a:r>
              <a:rPr lang="en" sz="1200" i="1" dirty="0" err="1">
                <a:solidFill>
                  <a:schemeClr val="dk1"/>
                </a:solidFill>
                <a:latin typeface="Roboto"/>
                <a:ea typeface="Roboto"/>
                <a:cs typeface="Roboto"/>
                <a:sym typeface="Roboto"/>
              </a:rPr>
              <a:t>Clausehound</a:t>
            </a:r>
            <a:r>
              <a:rPr lang="en" sz="1200" i="1" dirty="0">
                <a:solidFill>
                  <a:schemeClr val="dk1"/>
                </a:solidFill>
                <a:latin typeface="Roboto"/>
                <a:ea typeface="Roboto"/>
                <a:cs typeface="Roboto"/>
                <a:sym typeface="Roboto"/>
              </a:rPr>
              <a:t> ... allows our Caseworkers to draft agreements that are specifically tailored to our clients varying legal needs.”</a:t>
            </a:r>
          </a:p>
          <a:p>
            <a:pPr lvl="0" rtl="0">
              <a:spcBef>
                <a:spcPts val="0"/>
              </a:spcBef>
              <a:buClr>
                <a:schemeClr val="dk1"/>
              </a:buClr>
              <a:buFont typeface="Arial"/>
              <a:buNone/>
            </a:pPr>
            <a:endParaRPr sz="1200" dirty="0">
              <a:solidFill>
                <a:schemeClr val="dk1"/>
              </a:solidFill>
              <a:latin typeface="Roboto"/>
              <a:ea typeface="Roboto"/>
              <a:cs typeface="Roboto"/>
              <a:sym typeface="Roboto"/>
            </a:endParaRPr>
          </a:p>
          <a:p>
            <a:pPr lvl="0" algn="r" rtl="0">
              <a:spcBef>
                <a:spcPts val="0"/>
              </a:spcBef>
              <a:buClr>
                <a:schemeClr val="dk1"/>
              </a:buClr>
              <a:buSzPct val="91666"/>
              <a:buFont typeface="Arial"/>
              <a:buNone/>
            </a:pPr>
            <a:r>
              <a:rPr lang="en" sz="1200" dirty="0" smtClean="0">
                <a:solidFill>
                  <a:schemeClr val="dk1"/>
                </a:solidFill>
                <a:latin typeface="Roboto"/>
                <a:ea typeface="Roboto"/>
                <a:cs typeface="Roboto"/>
                <a:sym typeface="Roboto"/>
              </a:rPr>
              <a:t>- </a:t>
            </a:r>
            <a:r>
              <a:rPr lang="en" sz="1200" dirty="0">
                <a:solidFill>
                  <a:schemeClr val="dk1"/>
                </a:solidFill>
                <a:latin typeface="Roboto"/>
                <a:ea typeface="Roboto"/>
                <a:cs typeface="Roboto"/>
                <a:sym typeface="Roboto"/>
              </a:rPr>
              <a:t>Alexandra </a:t>
            </a:r>
            <a:r>
              <a:rPr lang="en" sz="1200" dirty="0" err="1">
                <a:solidFill>
                  <a:schemeClr val="dk1"/>
                </a:solidFill>
                <a:latin typeface="Roboto"/>
                <a:ea typeface="Roboto"/>
                <a:cs typeface="Roboto"/>
                <a:sym typeface="Roboto"/>
              </a:rPr>
              <a:t>Meffe</a:t>
            </a:r>
            <a:r>
              <a:rPr lang="en" sz="1200" dirty="0">
                <a:solidFill>
                  <a:schemeClr val="dk1"/>
                </a:solidFill>
                <a:latin typeface="Roboto"/>
                <a:ea typeface="Roboto"/>
                <a:cs typeface="Roboto"/>
                <a:sym typeface="Roboto"/>
              </a:rPr>
              <a:t>, Student Director, Western Business Law Clinic</a:t>
            </a:r>
          </a:p>
          <a:p>
            <a:pPr lvl="0" algn="r" rtl="0">
              <a:spcBef>
                <a:spcPts val="0"/>
              </a:spcBef>
              <a:buClr>
                <a:schemeClr val="dk1"/>
              </a:buClr>
              <a:buFont typeface="Arial"/>
              <a:buNone/>
            </a:pPr>
            <a:endParaRPr sz="1200" dirty="0">
              <a:solidFill>
                <a:schemeClr val="dk1"/>
              </a:solidFill>
              <a:latin typeface="Roboto"/>
              <a:ea typeface="Roboto"/>
              <a:cs typeface="Roboto"/>
              <a:sym typeface="Roboto"/>
            </a:endParaRPr>
          </a:p>
          <a:p>
            <a:pPr lvl="0" rtl="0">
              <a:spcBef>
                <a:spcPts val="0"/>
              </a:spcBef>
              <a:buClr>
                <a:schemeClr val="dk1"/>
              </a:buClr>
              <a:buSzPct val="91666"/>
              <a:buFont typeface="Arial"/>
              <a:buNone/>
            </a:pPr>
            <a:r>
              <a:rPr lang="en" sz="1200" i="1" dirty="0">
                <a:solidFill>
                  <a:schemeClr val="dk1"/>
                </a:solidFill>
                <a:latin typeface="Roboto"/>
                <a:ea typeface="Roboto"/>
                <a:cs typeface="Roboto"/>
                <a:sym typeface="Roboto"/>
              </a:rPr>
              <a:t>“The software has allowed me to put use to my knowledge and definitely allowed me to understand its applicability in the legal world much better. It has sharpened my knowledge of how contracts work and how precise they need to be.”</a:t>
            </a:r>
            <a:r>
              <a:rPr lang="en" sz="1200" dirty="0">
                <a:solidFill>
                  <a:schemeClr val="dk1"/>
                </a:solidFill>
                <a:latin typeface="Roboto"/>
                <a:ea typeface="Roboto"/>
                <a:cs typeface="Roboto"/>
                <a:sym typeface="Roboto"/>
              </a:rPr>
              <a:t> </a:t>
            </a:r>
          </a:p>
          <a:p>
            <a:pPr lvl="0" algn="r" rtl="0">
              <a:spcBef>
                <a:spcPts val="0"/>
              </a:spcBef>
              <a:buClr>
                <a:schemeClr val="dk1"/>
              </a:buClr>
              <a:buFont typeface="Arial"/>
              <a:buNone/>
            </a:pPr>
            <a:endParaRPr sz="1200" dirty="0">
              <a:solidFill>
                <a:schemeClr val="dk1"/>
              </a:solidFill>
              <a:latin typeface="Roboto"/>
              <a:ea typeface="Roboto"/>
              <a:cs typeface="Roboto"/>
              <a:sym typeface="Roboto"/>
            </a:endParaRPr>
          </a:p>
          <a:p>
            <a:pPr lvl="0" algn="r" rtl="0">
              <a:spcBef>
                <a:spcPts val="0"/>
              </a:spcBef>
              <a:buClr>
                <a:schemeClr val="dk1"/>
              </a:buClr>
              <a:buSzPct val="91666"/>
              <a:buFont typeface="Arial"/>
              <a:buNone/>
            </a:pPr>
            <a:r>
              <a:rPr lang="en-US" sz="1200" dirty="0">
                <a:solidFill>
                  <a:schemeClr val="dk1"/>
                </a:solidFill>
                <a:latin typeface="Roboto"/>
                <a:ea typeface="Roboto"/>
                <a:cs typeface="Roboto"/>
                <a:sym typeface="Roboto"/>
              </a:rPr>
              <a:t> </a:t>
            </a:r>
            <a:r>
              <a:rPr lang="en-US" sz="1200" dirty="0" smtClean="0">
                <a:solidFill>
                  <a:schemeClr val="dk1"/>
                </a:solidFill>
                <a:latin typeface="Roboto"/>
                <a:ea typeface="Roboto"/>
                <a:cs typeface="Roboto"/>
                <a:sym typeface="Roboto"/>
              </a:rPr>
              <a:t>- </a:t>
            </a:r>
            <a:r>
              <a:rPr lang="en" sz="1200" dirty="0" err="1" smtClean="0">
                <a:solidFill>
                  <a:schemeClr val="dk1"/>
                </a:solidFill>
                <a:latin typeface="Roboto"/>
                <a:ea typeface="Roboto"/>
                <a:cs typeface="Roboto"/>
                <a:sym typeface="Roboto"/>
              </a:rPr>
              <a:t>Clausehound</a:t>
            </a:r>
            <a:r>
              <a:rPr lang="en" sz="1200" dirty="0" smtClean="0">
                <a:solidFill>
                  <a:schemeClr val="dk1"/>
                </a:solidFill>
                <a:latin typeface="Roboto"/>
                <a:ea typeface="Roboto"/>
                <a:cs typeface="Roboto"/>
                <a:sym typeface="Roboto"/>
              </a:rPr>
              <a:t> </a:t>
            </a:r>
            <a:r>
              <a:rPr lang="en" sz="1200" dirty="0">
                <a:solidFill>
                  <a:schemeClr val="dk1"/>
                </a:solidFill>
                <a:latin typeface="Roboto"/>
                <a:ea typeface="Roboto"/>
                <a:cs typeface="Roboto"/>
                <a:sym typeface="Roboto"/>
              </a:rPr>
              <a:t>research analyst</a:t>
            </a:r>
          </a:p>
          <a:p>
            <a:pPr lvl="0" algn="r" rtl="0">
              <a:spcBef>
                <a:spcPts val="0"/>
              </a:spcBef>
              <a:buClr>
                <a:schemeClr val="dk1"/>
              </a:buClr>
              <a:buFont typeface="Arial"/>
              <a:buNone/>
            </a:pPr>
            <a:endParaRPr sz="1200" dirty="0">
              <a:solidFill>
                <a:schemeClr val="dk1"/>
              </a:solidFill>
              <a:latin typeface="Roboto"/>
              <a:ea typeface="Roboto"/>
              <a:cs typeface="Roboto"/>
              <a:sym typeface="Roboto"/>
            </a:endParaRPr>
          </a:p>
          <a:p>
            <a:pPr lvl="0" algn="r" rtl="0">
              <a:spcBef>
                <a:spcPts val="0"/>
              </a:spcBef>
              <a:buClr>
                <a:schemeClr val="dk1"/>
              </a:buClr>
              <a:buFont typeface="Arial"/>
              <a:buNone/>
            </a:pPr>
            <a:endParaRPr sz="1200" dirty="0">
              <a:solidFill>
                <a:schemeClr val="dk1"/>
              </a:solidFill>
              <a:latin typeface="Roboto"/>
              <a:ea typeface="Roboto"/>
              <a:cs typeface="Roboto"/>
              <a:sym typeface="Roboto"/>
            </a:endParaRPr>
          </a:p>
          <a:p>
            <a:pPr lvl="0" algn="r" rtl="0">
              <a:spcBef>
                <a:spcPts val="0"/>
              </a:spcBef>
              <a:buClr>
                <a:schemeClr val="dk1"/>
              </a:buClr>
              <a:buFont typeface="Arial"/>
              <a:buNone/>
            </a:pPr>
            <a:endParaRPr sz="1200" dirty="0">
              <a:solidFill>
                <a:schemeClr val="dk1"/>
              </a:solidFill>
              <a:latin typeface="Roboto"/>
              <a:ea typeface="Roboto"/>
              <a:cs typeface="Roboto"/>
              <a:sym typeface="Roboto"/>
            </a:endParaRPr>
          </a:p>
          <a:p>
            <a:pPr lvl="0" rtl="0">
              <a:spcBef>
                <a:spcPts val="0"/>
              </a:spcBef>
              <a:buNone/>
            </a:pPr>
            <a:endParaRPr sz="1200" dirty="0">
              <a:latin typeface="Roboto"/>
              <a:ea typeface="Roboto"/>
              <a:cs typeface="Roboto"/>
              <a:sym typeface="Roboto"/>
            </a:endParaRPr>
          </a:p>
          <a:p>
            <a:pPr lvl="0" rtl="0">
              <a:spcBef>
                <a:spcPts val="0"/>
              </a:spcBef>
              <a:buNone/>
            </a:pPr>
            <a:endParaRPr sz="1200" dirty="0">
              <a:latin typeface="Roboto"/>
              <a:ea typeface="Roboto"/>
              <a:cs typeface="Roboto"/>
              <a:sym typeface="Roboto"/>
            </a:endParaRPr>
          </a:p>
          <a:p>
            <a:pPr lvl="0" rtl="0">
              <a:spcBef>
                <a:spcPts val="0"/>
              </a:spcBef>
              <a:buNone/>
            </a:pPr>
            <a:endParaRPr sz="1200" dirty="0">
              <a:latin typeface="Roboto"/>
              <a:ea typeface="Roboto"/>
              <a:cs typeface="Roboto"/>
              <a:sym typeface="Roboto"/>
            </a:endParaRPr>
          </a:p>
          <a:p>
            <a:pPr lvl="0" rtl="0">
              <a:spcBef>
                <a:spcPts val="0"/>
              </a:spcBef>
              <a:buNone/>
            </a:pPr>
            <a:endParaRPr sz="1200" dirty="0">
              <a:latin typeface="Roboto"/>
              <a:ea typeface="Roboto"/>
              <a:cs typeface="Roboto"/>
              <a:sym typeface="Roboto"/>
            </a:endParaRPr>
          </a:p>
        </p:txBody>
      </p:sp>
      <p:sp>
        <p:nvSpPr>
          <p:cNvPr id="345" name="Shape 345"/>
          <p:cNvSpPr txBox="1"/>
          <p:nvPr/>
        </p:nvSpPr>
        <p:spPr>
          <a:xfrm>
            <a:off x="27450" y="-12375"/>
            <a:ext cx="8784300" cy="444600"/>
          </a:xfrm>
          <a:prstGeom prst="rect">
            <a:avLst/>
          </a:prstGeom>
          <a:noFill/>
          <a:ln>
            <a:noFill/>
          </a:ln>
        </p:spPr>
        <p:txBody>
          <a:bodyPr lIns="91425" tIns="91425" rIns="91425" bIns="91425" anchor="t" anchorCtr="0">
            <a:noAutofit/>
          </a:bodyPr>
          <a:lstStyle/>
          <a:p>
            <a:pPr lvl="0" rtl="0">
              <a:spcBef>
                <a:spcPts val="0"/>
              </a:spcBef>
              <a:buNone/>
            </a:pPr>
            <a:r>
              <a:rPr lang="en" sz="2000">
                <a:solidFill>
                  <a:srgbClr val="EE7807"/>
                </a:solidFill>
                <a:latin typeface="Roboto"/>
                <a:ea typeface="Roboto"/>
                <a:cs typeface="Roboto"/>
                <a:sym typeface="Roboto"/>
              </a:rPr>
              <a:t>Clausehound Teaches Law Students!</a:t>
            </a:r>
          </a:p>
        </p:txBody>
      </p:sp>
      <p:grpSp>
        <p:nvGrpSpPr>
          <p:cNvPr id="346" name="Shape 346"/>
          <p:cNvGrpSpPr/>
          <p:nvPr/>
        </p:nvGrpSpPr>
        <p:grpSpPr>
          <a:xfrm>
            <a:off x="6728769" y="562448"/>
            <a:ext cx="1913236" cy="3703243"/>
            <a:chOff x="6838407" y="584625"/>
            <a:chExt cx="1967742" cy="3872875"/>
          </a:xfrm>
        </p:grpSpPr>
        <p:pic>
          <p:nvPicPr>
            <p:cNvPr id="347" name="Shape 347"/>
            <p:cNvPicPr preferRelativeResize="0"/>
            <p:nvPr/>
          </p:nvPicPr>
          <p:blipFill>
            <a:blip r:embed="rId3">
              <a:alphaModFix/>
            </a:blip>
            <a:stretch>
              <a:fillRect/>
            </a:stretch>
          </p:blipFill>
          <p:spPr>
            <a:xfrm>
              <a:off x="6838407" y="584625"/>
              <a:ext cx="1967742" cy="3872875"/>
            </a:xfrm>
            <a:prstGeom prst="rect">
              <a:avLst/>
            </a:prstGeom>
            <a:noFill/>
            <a:ln>
              <a:noFill/>
            </a:ln>
          </p:spPr>
        </p:pic>
        <p:pic>
          <p:nvPicPr>
            <p:cNvPr id="348" name="Shape 348" descr="Screen Shot 2015-06-11 at 5.11.37 PM.png"/>
            <p:cNvPicPr preferRelativeResize="0"/>
            <p:nvPr/>
          </p:nvPicPr>
          <p:blipFill>
            <a:blip r:embed="rId4">
              <a:alphaModFix/>
            </a:blip>
            <a:stretch>
              <a:fillRect/>
            </a:stretch>
          </p:blipFill>
          <p:spPr>
            <a:xfrm>
              <a:off x="6977340" y="1005350"/>
              <a:ext cx="1708475" cy="3067926"/>
            </a:xfrm>
            <a:prstGeom prst="rect">
              <a:avLst/>
            </a:prstGeom>
            <a:noFill/>
            <a:ln>
              <a:noFill/>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96" name="Shape 96" descr="clause-ladder.png"/>
          <p:cNvPicPr preferRelativeResize="0"/>
          <p:nvPr/>
        </p:nvPicPr>
        <p:blipFill>
          <a:blip r:embed="rId3">
            <a:alphaModFix/>
          </a:blip>
          <a:stretch>
            <a:fillRect/>
          </a:stretch>
        </p:blipFill>
        <p:spPr>
          <a:xfrm rot="5400000">
            <a:off x="1620322" y="420781"/>
            <a:ext cx="1922737" cy="4310401"/>
          </a:xfrm>
          <a:prstGeom prst="rect">
            <a:avLst/>
          </a:prstGeom>
          <a:noFill/>
          <a:ln>
            <a:noFill/>
          </a:ln>
        </p:spPr>
      </p:pic>
      <p:pic>
        <p:nvPicPr>
          <p:cNvPr id="97" name="Shape 97"/>
          <p:cNvPicPr preferRelativeResize="0"/>
          <p:nvPr/>
        </p:nvPicPr>
        <p:blipFill>
          <a:blip r:embed="rId4">
            <a:alphaModFix/>
          </a:blip>
          <a:stretch>
            <a:fillRect/>
          </a:stretch>
        </p:blipFill>
        <p:spPr>
          <a:xfrm>
            <a:off x="1925625" y="3049575"/>
            <a:ext cx="551825" cy="411824"/>
          </a:xfrm>
          <a:prstGeom prst="rect">
            <a:avLst/>
          </a:prstGeom>
          <a:noFill/>
          <a:ln>
            <a:noFill/>
          </a:ln>
        </p:spPr>
      </p:pic>
      <p:sp>
        <p:nvSpPr>
          <p:cNvPr id="98" name="Shape 98"/>
          <p:cNvSpPr txBox="1"/>
          <p:nvPr/>
        </p:nvSpPr>
        <p:spPr>
          <a:xfrm>
            <a:off x="-21300" y="145950"/>
            <a:ext cx="8784300" cy="444600"/>
          </a:xfrm>
          <a:prstGeom prst="rect">
            <a:avLst/>
          </a:prstGeom>
          <a:noFill/>
          <a:ln>
            <a:noFill/>
          </a:ln>
        </p:spPr>
        <p:txBody>
          <a:bodyPr lIns="91425" tIns="91425" rIns="91425" bIns="91425" anchor="ctr" anchorCtr="0">
            <a:noAutofit/>
          </a:bodyPr>
          <a:lstStyle/>
          <a:p>
            <a:pPr marL="0" marR="0" lvl="0" indent="-69850" algn="l" rtl="0">
              <a:lnSpc>
                <a:spcPct val="100000"/>
              </a:lnSpc>
              <a:spcBef>
                <a:spcPts val="0"/>
              </a:spcBef>
              <a:spcAft>
                <a:spcPts val="0"/>
              </a:spcAft>
              <a:buClr>
                <a:srgbClr val="000000"/>
              </a:buClr>
              <a:buSzPct val="55000"/>
              <a:buFont typeface="Arial"/>
              <a:buNone/>
            </a:pPr>
            <a:r>
              <a:rPr lang="en" sz="2000">
                <a:solidFill>
                  <a:srgbClr val="EE7909"/>
                </a:solidFill>
                <a:latin typeface="Roboto"/>
                <a:ea typeface="Roboto"/>
                <a:cs typeface="Roboto"/>
                <a:sym typeface="Roboto"/>
              </a:rPr>
              <a:t>“Most Highly Annotated Legal Document Library on the Web”</a:t>
            </a:r>
          </a:p>
        </p:txBody>
      </p:sp>
      <p:pic>
        <p:nvPicPr>
          <p:cNvPr id="99" name="Shape 99"/>
          <p:cNvPicPr preferRelativeResize="0"/>
          <p:nvPr/>
        </p:nvPicPr>
        <p:blipFill>
          <a:blip r:embed="rId5">
            <a:alphaModFix/>
          </a:blip>
          <a:stretch>
            <a:fillRect/>
          </a:stretch>
        </p:blipFill>
        <p:spPr>
          <a:xfrm>
            <a:off x="3326875" y="2991301"/>
            <a:ext cx="444600" cy="444600"/>
          </a:xfrm>
          <a:prstGeom prst="rect">
            <a:avLst/>
          </a:prstGeom>
          <a:noFill/>
          <a:ln>
            <a:noFill/>
          </a:ln>
        </p:spPr>
      </p:pic>
      <p:pic>
        <p:nvPicPr>
          <p:cNvPr id="100" name="Shape 100" descr="commentcommentcommentcommentzzz.png"/>
          <p:cNvPicPr preferRelativeResize="0"/>
          <p:nvPr/>
        </p:nvPicPr>
        <p:blipFill>
          <a:blip r:embed="rId6">
            <a:alphaModFix/>
          </a:blip>
          <a:stretch>
            <a:fillRect/>
          </a:stretch>
        </p:blipFill>
        <p:spPr>
          <a:xfrm>
            <a:off x="4004975" y="1193041"/>
            <a:ext cx="4861918" cy="2776449"/>
          </a:xfrm>
          <a:prstGeom prst="rect">
            <a:avLst/>
          </a:prstGeom>
          <a:noFill/>
          <a:ln>
            <a:noFill/>
          </a:ln>
        </p:spPr>
      </p:pic>
      <p:pic>
        <p:nvPicPr>
          <p:cNvPr id="101" name="Shape 101"/>
          <p:cNvPicPr preferRelativeResize="0"/>
          <p:nvPr/>
        </p:nvPicPr>
        <p:blipFill>
          <a:blip r:embed="rId7">
            <a:alphaModFix/>
          </a:blip>
          <a:stretch>
            <a:fillRect/>
          </a:stretch>
        </p:blipFill>
        <p:spPr>
          <a:xfrm>
            <a:off x="652046" y="3033346"/>
            <a:ext cx="444600" cy="444600"/>
          </a:xfrm>
          <a:prstGeom prst="rect">
            <a:avLst/>
          </a:prstGeom>
          <a:noFill/>
          <a:ln>
            <a:noFill/>
          </a:ln>
        </p:spPr>
      </p:pic>
      <p:pic>
        <p:nvPicPr>
          <p:cNvPr id="102" name="Shape 102"/>
          <p:cNvPicPr preferRelativeResize="0"/>
          <p:nvPr/>
        </p:nvPicPr>
        <p:blipFill>
          <a:blip r:embed="rId8">
            <a:alphaModFix/>
          </a:blip>
          <a:stretch>
            <a:fillRect/>
          </a:stretch>
        </p:blipFill>
        <p:spPr>
          <a:xfrm>
            <a:off x="2585575" y="1531549"/>
            <a:ext cx="587450" cy="587450"/>
          </a:xfrm>
          <a:prstGeom prst="rect">
            <a:avLst/>
          </a:prstGeom>
          <a:noFill/>
          <a:ln>
            <a:noFill/>
          </a:ln>
        </p:spPr>
      </p:pic>
      <p:sp>
        <p:nvSpPr>
          <p:cNvPr id="103" name="Shape 103"/>
          <p:cNvSpPr/>
          <p:nvPr/>
        </p:nvSpPr>
        <p:spPr>
          <a:xfrm>
            <a:off x="1270019" y="1767519"/>
            <a:ext cx="551700" cy="307200"/>
          </a:xfrm>
          <a:prstGeom prst="rect">
            <a:avLst/>
          </a:prstGeom>
          <a:solidFill>
            <a:srgbClr val="FFFFFF"/>
          </a:solidFill>
          <a:ln>
            <a:noFill/>
          </a:ln>
        </p:spPr>
        <p:txBody>
          <a:bodyPr lIns="91425" tIns="91425" rIns="91425" bIns="91425" anchor="ctr" anchorCtr="0">
            <a:noAutofit/>
          </a:bodyPr>
          <a:lstStyle/>
          <a:p>
            <a:pPr lvl="0">
              <a:spcBef>
                <a:spcPts val="0"/>
              </a:spcBef>
              <a:buNone/>
            </a:pPr>
            <a:endParaRPr/>
          </a:p>
        </p:txBody>
      </p:sp>
      <p:pic>
        <p:nvPicPr>
          <p:cNvPr id="104" name="Shape 104" descr="CH_Tree.png"/>
          <p:cNvPicPr preferRelativeResize="0"/>
          <p:nvPr/>
        </p:nvPicPr>
        <p:blipFill>
          <a:blip r:embed="rId9">
            <a:alphaModFix/>
          </a:blip>
          <a:stretch>
            <a:fillRect/>
          </a:stretch>
        </p:blipFill>
        <p:spPr>
          <a:xfrm>
            <a:off x="1176354" y="1435900"/>
            <a:ext cx="671771" cy="728823"/>
          </a:xfrm>
          <a:prstGeom prst="rect">
            <a:avLst/>
          </a:prstGeom>
          <a:noFill/>
          <a:ln>
            <a:noFill/>
          </a:ln>
        </p:spPr>
      </p:pic>
      <p:pic>
        <p:nvPicPr>
          <p:cNvPr id="105" name="Shape 105">
            <a:hlinkClick r:id="rId10"/>
          </p:cNvPr>
          <p:cNvPicPr preferRelativeResize="0"/>
          <p:nvPr/>
        </p:nvPicPr>
        <p:blipFill>
          <a:blip r:embed="rId11">
            <a:alphaModFix/>
          </a:blip>
          <a:stretch>
            <a:fillRect/>
          </a:stretch>
        </p:blipFill>
        <p:spPr>
          <a:xfrm>
            <a:off x="8493899" y="92459"/>
            <a:ext cx="307200" cy="307200"/>
          </a:xfrm>
          <a:prstGeom prst="rect">
            <a:avLst/>
          </a:prstGeom>
          <a:noFill/>
          <a:ln>
            <a:noFill/>
          </a:ln>
        </p:spPr>
      </p:pic>
      <p:sp>
        <p:nvSpPr>
          <p:cNvPr id="106" name="Shape 106"/>
          <p:cNvSpPr txBox="1"/>
          <p:nvPr/>
        </p:nvSpPr>
        <p:spPr>
          <a:xfrm>
            <a:off x="1559073" y="2397275"/>
            <a:ext cx="1648500" cy="267900"/>
          </a:xfrm>
          <a:prstGeom prst="rect">
            <a:avLst/>
          </a:prstGeom>
          <a:noFill/>
          <a:ln>
            <a:noFill/>
          </a:ln>
        </p:spPr>
        <p:txBody>
          <a:bodyPr lIns="91425" tIns="91425" rIns="91425" bIns="91425" anchor="t" anchorCtr="0">
            <a:noAutofit/>
          </a:bodyPr>
          <a:lstStyle/>
          <a:p>
            <a:pPr lvl="0" rtl="0">
              <a:spcBef>
                <a:spcPts val="0"/>
              </a:spcBef>
              <a:buNone/>
            </a:pPr>
            <a:r>
              <a:rPr lang="en" b="1">
                <a:latin typeface="Roboto"/>
                <a:ea typeface="Roboto"/>
                <a:cs typeface="Roboto"/>
                <a:sym typeface="Roboto"/>
              </a:rPr>
              <a:t>Our Technology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pic>
        <p:nvPicPr>
          <p:cNvPr id="353" name="Shape 353"/>
          <p:cNvPicPr preferRelativeResize="0"/>
          <p:nvPr/>
        </p:nvPicPr>
        <p:blipFill rotWithShape="1">
          <a:blip r:embed="rId3">
            <a:alphaModFix/>
          </a:blip>
          <a:srcRect/>
          <a:stretch/>
        </p:blipFill>
        <p:spPr>
          <a:xfrm>
            <a:off x="0" y="971550"/>
            <a:ext cx="9144000" cy="3048000"/>
          </a:xfrm>
          <a:prstGeom prst="rect">
            <a:avLst/>
          </a:prstGeom>
          <a:noFill/>
          <a:ln>
            <a:noFill/>
          </a:ln>
        </p:spPr>
      </p:pic>
      <p:sp>
        <p:nvSpPr>
          <p:cNvPr id="354" name="Shape 354"/>
          <p:cNvSpPr txBox="1"/>
          <p:nvPr/>
        </p:nvSpPr>
        <p:spPr>
          <a:xfrm>
            <a:off x="909175" y="2613666"/>
            <a:ext cx="3909900" cy="1440899"/>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2"/>
              </a:buClr>
              <a:buSzPct val="25000"/>
              <a:buFont typeface="Roboto"/>
              <a:buNone/>
            </a:pPr>
            <a:r>
              <a:rPr lang="en" sz="1400" b="0" i="0" u="none" strike="noStrike" cap="none">
                <a:solidFill>
                  <a:schemeClr val="dk2"/>
                </a:solidFill>
                <a:latin typeface="Roboto"/>
                <a:ea typeface="Roboto"/>
                <a:cs typeface="Roboto"/>
                <a:sym typeface="Roboto"/>
              </a:rPr>
              <a:t>Please contact</a:t>
            </a:r>
          </a:p>
          <a:p>
            <a:pPr marL="0" marR="0" lvl="0" indent="0" algn="l" rtl="0">
              <a:lnSpc>
                <a:spcPct val="100000"/>
              </a:lnSpc>
              <a:spcBef>
                <a:spcPts val="1000"/>
              </a:spcBef>
              <a:spcAft>
                <a:spcPts val="0"/>
              </a:spcAft>
              <a:buClr>
                <a:schemeClr val="dk2"/>
              </a:buClr>
              <a:buSzPct val="25000"/>
              <a:buFont typeface="Roboto"/>
              <a:buNone/>
            </a:pPr>
            <a:r>
              <a:rPr lang="en" sz="1400" b="0" i="0" u="none" strike="noStrike" cap="none">
                <a:solidFill>
                  <a:schemeClr val="dk2"/>
                </a:solidFill>
                <a:latin typeface="Roboto"/>
                <a:ea typeface="Roboto"/>
                <a:cs typeface="Roboto"/>
                <a:sym typeface="Roboto"/>
              </a:rPr>
              <a:t>Rajah S. Lehal - rajah@clausehound.com</a:t>
            </a:r>
          </a:p>
          <a:p>
            <a:pPr marL="0" marR="0" lvl="0" indent="0" algn="l" rtl="0">
              <a:lnSpc>
                <a:spcPct val="100000"/>
              </a:lnSpc>
              <a:spcBef>
                <a:spcPts val="1000"/>
              </a:spcBef>
              <a:spcAft>
                <a:spcPts val="0"/>
              </a:spcAft>
              <a:buClr>
                <a:schemeClr val="dk1"/>
              </a:buClr>
              <a:buFont typeface="Roboto"/>
              <a:buNone/>
            </a:pPr>
            <a:endParaRPr/>
          </a:p>
          <a:p>
            <a:pPr marL="0" marR="0" lvl="0" indent="0" algn="l" rtl="0">
              <a:lnSpc>
                <a:spcPct val="100000"/>
              </a:lnSpc>
              <a:spcBef>
                <a:spcPts val="1000"/>
              </a:spcBef>
              <a:spcAft>
                <a:spcPts val="0"/>
              </a:spcAft>
              <a:buClr>
                <a:srgbClr val="000000"/>
              </a:buClr>
              <a:buFont typeface="Arial"/>
              <a:buNone/>
            </a:pPr>
            <a:endParaRPr sz="1400" b="0" i="0" u="none" strike="noStrike" cap="none">
              <a:solidFill>
                <a:srgbClr val="000000"/>
              </a:solidFill>
              <a:latin typeface="Roboto"/>
              <a:ea typeface="Roboto"/>
              <a:cs typeface="Roboto"/>
              <a:sym typeface="Roboto"/>
            </a:endParaRPr>
          </a:p>
        </p:txBody>
      </p:sp>
      <p:sp>
        <p:nvSpPr>
          <p:cNvPr id="355" name="Shape 355"/>
          <p:cNvSpPr/>
          <p:nvPr/>
        </p:nvSpPr>
        <p:spPr>
          <a:xfrm>
            <a:off x="703800" y="1724200"/>
            <a:ext cx="2496600" cy="909900"/>
          </a:xfrm>
          <a:prstGeom prst="rect">
            <a:avLst/>
          </a:prstGeom>
          <a:solidFill>
            <a:srgbClr val="FFFFFF"/>
          </a:solidFill>
          <a:ln>
            <a:noFill/>
          </a:ln>
        </p:spPr>
        <p:txBody>
          <a:bodyPr lIns="91425" tIns="91425" rIns="91425" bIns="91425" anchor="ctr" anchorCtr="0">
            <a:noAutofit/>
          </a:bodyPr>
          <a:lstStyle/>
          <a:p>
            <a:pPr marL="0" marR="0" lvl="0" indent="0" algn="ctr" rtl="0">
              <a:lnSpc>
                <a:spcPct val="100000"/>
              </a:lnSpc>
              <a:spcBef>
                <a:spcPts val="0"/>
              </a:spcBef>
              <a:spcAft>
                <a:spcPts val="0"/>
              </a:spcAft>
              <a:buClr>
                <a:srgbClr val="000000"/>
              </a:buClr>
              <a:buSzPct val="25000"/>
              <a:buFont typeface="Roboto"/>
              <a:buNone/>
            </a:pPr>
            <a:r>
              <a:rPr lang="en" sz="2400" b="0" i="0" u="none" strike="noStrike" cap="none">
                <a:solidFill>
                  <a:srgbClr val="000000"/>
                </a:solidFill>
                <a:latin typeface="Roboto"/>
                <a:ea typeface="Roboto"/>
                <a:cs typeface="Roboto"/>
                <a:sym typeface="Roboto"/>
              </a:rPr>
              <a:t>Thank you!</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Shape 111"/>
          <p:cNvPicPr preferRelativeResize="0"/>
          <p:nvPr/>
        </p:nvPicPr>
        <p:blipFill rotWithShape="1">
          <a:blip r:embed="rId3">
            <a:alphaModFix/>
          </a:blip>
          <a:srcRect/>
          <a:stretch/>
        </p:blipFill>
        <p:spPr>
          <a:xfrm>
            <a:off x="2736050" y="971550"/>
            <a:ext cx="6255600" cy="3347700"/>
          </a:xfrm>
          <a:prstGeom prst="rect">
            <a:avLst/>
          </a:prstGeom>
          <a:noFill/>
          <a:ln>
            <a:noFill/>
          </a:ln>
        </p:spPr>
      </p:pic>
      <p:sp>
        <p:nvSpPr>
          <p:cNvPr id="112" name="Shape 112"/>
          <p:cNvSpPr txBox="1"/>
          <p:nvPr/>
        </p:nvSpPr>
        <p:spPr>
          <a:xfrm>
            <a:off x="551510" y="1276350"/>
            <a:ext cx="2397900" cy="3039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EE7909"/>
              </a:buClr>
              <a:buSzPct val="25000"/>
              <a:buFont typeface="Roboto"/>
              <a:buNone/>
            </a:pPr>
            <a:r>
              <a:rPr lang="en" sz="1200" b="0" i="0" u="none" strike="noStrike" cap="none">
                <a:solidFill>
                  <a:srgbClr val="EE7909"/>
                </a:solidFill>
                <a:latin typeface="Roboto"/>
                <a:ea typeface="Roboto"/>
                <a:cs typeface="Roboto"/>
                <a:sym typeface="Roboto"/>
              </a:rPr>
              <a:t>Re-indexed content</a:t>
            </a:r>
          </a:p>
        </p:txBody>
      </p:sp>
      <p:sp>
        <p:nvSpPr>
          <p:cNvPr id="113" name="Shape 113"/>
          <p:cNvSpPr txBox="1"/>
          <p:nvPr/>
        </p:nvSpPr>
        <p:spPr>
          <a:xfrm>
            <a:off x="551510" y="1855990"/>
            <a:ext cx="2144400" cy="5853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EE7909"/>
              </a:buClr>
              <a:buSzPct val="25000"/>
              <a:buFont typeface="Roboto"/>
              <a:buNone/>
            </a:pPr>
            <a:r>
              <a:rPr lang="en" sz="1200" b="0" i="0" u="none" strike="noStrike" cap="none">
                <a:solidFill>
                  <a:srgbClr val="EE7909"/>
                </a:solidFill>
                <a:latin typeface="Roboto"/>
                <a:ea typeface="Roboto"/>
                <a:cs typeface="Roboto"/>
                <a:sym typeface="Roboto"/>
              </a:rPr>
              <a:t>Review drafting guidelines to prevent errors</a:t>
            </a:r>
          </a:p>
          <a:p>
            <a:pPr marL="0" marR="0" lvl="0" indent="0" algn="l" rtl="0">
              <a:lnSpc>
                <a:spcPct val="100000"/>
              </a:lnSpc>
              <a:spcBef>
                <a:spcPts val="0"/>
              </a:spcBef>
              <a:spcAft>
                <a:spcPts val="0"/>
              </a:spcAft>
              <a:buClr>
                <a:srgbClr val="000000"/>
              </a:buClr>
              <a:buFont typeface="Arial"/>
              <a:buNone/>
            </a:pPr>
            <a:endParaRPr sz="1200" b="0" i="0" u="none" strike="noStrike" cap="none">
              <a:solidFill>
                <a:srgbClr val="EE7909"/>
              </a:solidFill>
              <a:latin typeface="Roboto"/>
              <a:ea typeface="Roboto"/>
              <a:cs typeface="Roboto"/>
              <a:sym typeface="Roboto"/>
            </a:endParaRPr>
          </a:p>
        </p:txBody>
      </p:sp>
      <p:sp>
        <p:nvSpPr>
          <p:cNvPr id="114" name="Shape 114"/>
          <p:cNvSpPr txBox="1"/>
          <p:nvPr/>
        </p:nvSpPr>
        <p:spPr>
          <a:xfrm>
            <a:off x="551510" y="2539941"/>
            <a:ext cx="2129400" cy="5853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EE7909"/>
              </a:buClr>
              <a:buSzPct val="25000"/>
              <a:buFont typeface="Roboto"/>
              <a:buNone/>
            </a:pPr>
            <a:r>
              <a:rPr lang="en" sz="1200" b="0" i="0" u="none" strike="noStrike" cap="none">
                <a:solidFill>
                  <a:srgbClr val="EE7909"/>
                </a:solidFill>
                <a:latin typeface="Roboto"/>
                <a:ea typeface="Roboto"/>
                <a:cs typeface="Roboto"/>
                <a:sym typeface="Roboto"/>
              </a:rPr>
              <a:t>Precedents shells can be changed throughout drafting</a:t>
            </a:r>
          </a:p>
          <a:p>
            <a:pPr marL="0" marR="0" lvl="0" indent="0" algn="l" rtl="0">
              <a:lnSpc>
                <a:spcPct val="100000"/>
              </a:lnSpc>
              <a:spcBef>
                <a:spcPts val="0"/>
              </a:spcBef>
              <a:spcAft>
                <a:spcPts val="0"/>
              </a:spcAft>
              <a:buClr>
                <a:srgbClr val="000000"/>
              </a:buClr>
              <a:buFont typeface="Arial"/>
              <a:buNone/>
            </a:pPr>
            <a:endParaRPr sz="1200" b="0" i="0" u="none" strike="noStrike" cap="none">
              <a:solidFill>
                <a:srgbClr val="EE7909"/>
              </a:solidFill>
              <a:latin typeface="Roboto"/>
              <a:ea typeface="Roboto"/>
              <a:cs typeface="Roboto"/>
              <a:sym typeface="Roboto"/>
            </a:endParaRPr>
          </a:p>
        </p:txBody>
      </p:sp>
      <p:sp>
        <p:nvSpPr>
          <p:cNvPr id="115" name="Shape 115"/>
          <p:cNvSpPr txBox="1"/>
          <p:nvPr/>
        </p:nvSpPr>
        <p:spPr>
          <a:xfrm>
            <a:off x="551510" y="3280907"/>
            <a:ext cx="2054100" cy="5853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Roboto"/>
              <a:buNone/>
            </a:pPr>
            <a:r>
              <a:rPr lang="en" sz="1200" b="0" i="0" u="none" strike="noStrike" cap="none">
                <a:solidFill>
                  <a:srgbClr val="EE7909"/>
                </a:solidFill>
                <a:latin typeface="Roboto"/>
                <a:ea typeface="Roboto"/>
                <a:cs typeface="Roboto"/>
                <a:sym typeface="Roboto"/>
              </a:rPr>
              <a:t>Workflow is no longer restricted to a single person</a:t>
            </a:r>
          </a:p>
        </p:txBody>
      </p:sp>
      <p:sp>
        <p:nvSpPr>
          <p:cNvPr id="116" name="Shape 116"/>
          <p:cNvSpPr/>
          <p:nvPr/>
        </p:nvSpPr>
        <p:spPr>
          <a:xfrm>
            <a:off x="152400" y="1280666"/>
            <a:ext cx="375300" cy="340500"/>
          </a:xfrm>
          <a:prstGeom prst="ellipse">
            <a:avLst/>
          </a:prstGeom>
          <a:solidFill>
            <a:srgbClr val="EE790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1"/>
              </a:buClr>
              <a:buSzPct val="25000"/>
              <a:buFont typeface="Arial"/>
              <a:buNone/>
            </a:pPr>
            <a:r>
              <a:rPr lang="en" sz="1400" b="0" i="0" u="none" strike="noStrike" cap="none">
                <a:solidFill>
                  <a:schemeClr val="lt1"/>
                </a:solidFill>
                <a:latin typeface="Arial"/>
                <a:ea typeface="Arial"/>
                <a:cs typeface="Arial"/>
                <a:sym typeface="Arial"/>
              </a:rPr>
              <a:t>1</a:t>
            </a:r>
          </a:p>
        </p:txBody>
      </p:sp>
      <p:sp>
        <p:nvSpPr>
          <p:cNvPr id="117" name="Shape 117"/>
          <p:cNvSpPr/>
          <p:nvPr/>
        </p:nvSpPr>
        <p:spPr>
          <a:xfrm>
            <a:off x="160504" y="1950180"/>
            <a:ext cx="375299" cy="340500"/>
          </a:xfrm>
          <a:prstGeom prst="ellipse">
            <a:avLst/>
          </a:prstGeom>
          <a:solidFill>
            <a:srgbClr val="EE790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1"/>
              </a:buClr>
              <a:buSzPct val="25000"/>
              <a:buFont typeface="Arial"/>
              <a:buNone/>
            </a:pPr>
            <a:r>
              <a:rPr lang="en" sz="1400" b="0" i="0" u="none" strike="noStrike" cap="none">
                <a:solidFill>
                  <a:schemeClr val="lt1"/>
                </a:solidFill>
                <a:latin typeface="Arial"/>
                <a:ea typeface="Arial"/>
                <a:cs typeface="Arial"/>
                <a:sym typeface="Arial"/>
              </a:rPr>
              <a:t>2</a:t>
            </a:r>
          </a:p>
        </p:txBody>
      </p:sp>
      <p:sp>
        <p:nvSpPr>
          <p:cNvPr id="118" name="Shape 118"/>
          <p:cNvSpPr/>
          <p:nvPr/>
        </p:nvSpPr>
        <p:spPr>
          <a:xfrm>
            <a:off x="160504" y="2650797"/>
            <a:ext cx="375299" cy="340500"/>
          </a:xfrm>
          <a:prstGeom prst="ellipse">
            <a:avLst/>
          </a:prstGeom>
          <a:solidFill>
            <a:srgbClr val="EE790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1"/>
              </a:buClr>
              <a:buSzPct val="25000"/>
              <a:buFont typeface="Arial"/>
              <a:buNone/>
            </a:pPr>
            <a:r>
              <a:rPr lang="en" sz="1400" b="0" i="0" u="none" strike="noStrike" cap="none">
                <a:solidFill>
                  <a:schemeClr val="lt1"/>
                </a:solidFill>
                <a:latin typeface="Arial"/>
                <a:ea typeface="Arial"/>
                <a:cs typeface="Arial"/>
                <a:sym typeface="Arial"/>
              </a:rPr>
              <a:t>3</a:t>
            </a:r>
          </a:p>
        </p:txBody>
      </p:sp>
      <p:sp>
        <p:nvSpPr>
          <p:cNvPr id="119" name="Shape 119"/>
          <p:cNvSpPr/>
          <p:nvPr/>
        </p:nvSpPr>
        <p:spPr>
          <a:xfrm>
            <a:off x="160504" y="3390339"/>
            <a:ext cx="375299" cy="340500"/>
          </a:xfrm>
          <a:prstGeom prst="ellipse">
            <a:avLst/>
          </a:prstGeom>
          <a:solidFill>
            <a:srgbClr val="EE790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1"/>
              </a:buClr>
              <a:buSzPct val="25000"/>
              <a:buFont typeface="Arial"/>
              <a:buNone/>
            </a:pPr>
            <a:r>
              <a:rPr lang="en" sz="1400" b="0" i="0" u="none" strike="noStrike" cap="none">
                <a:solidFill>
                  <a:schemeClr val="lt1"/>
                </a:solidFill>
                <a:latin typeface="Arial"/>
                <a:ea typeface="Arial"/>
                <a:cs typeface="Arial"/>
                <a:sym typeface="Arial"/>
              </a:rPr>
              <a:t>4</a:t>
            </a:r>
          </a:p>
        </p:txBody>
      </p:sp>
      <p:sp>
        <p:nvSpPr>
          <p:cNvPr id="120" name="Shape 120"/>
          <p:cNvSpPr/>
          <p:nvPr/>
        </p:nvSpPr>
        <p:spPr>
          <a:xfrm>
            <a:off x="3570596" y="3759764"/>
            <a:ext cx="375300" cy="340500"/>
          </a:xfrm>
          <a:prstGeom prst="ellipse">
            <a:avLst/>
          </a:prstGeom>
          <a:solidFill>
            <a:srgbClr val="EE790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1"/>
              </a:buClr>
              <a:buSzPct val="25000"/>
              <a:buFont typeface="Arial"/>
              <a:buNone/>
            </a:pPr>
            <a:r>
              <a:rPr lang="en" sz="1400" b="0" i="0" u="none" strike="noStrike" cap="none">
                <a:solidFill>
                  <a:schemeClr val="lt1"/>
                </a:solidFill>
                <a:latin typeface="Arial"/>
                <a:ea typeface="Arial"/>
                <a:cs typeface="Arial"/>
                <a:sym typeface="Arial"/>
              </a:rPr>
              <a:t>1</a:t>
            </a:r>
          </a:p>
        </p:txBody>
      </p:sp>
      <p:sp>
        <p:nvSpPr>
          <p:cNvPr id="121" name="Shape 121"/>
          <p:cNvSpPr/>
          <p:nvPr/>
        </p:nvSpPr>
        <p:spPr>
          <a:xfrm>
            <a:off x="6400800" y="2762772"/>
            <a:ext cx="375300" cy="340500"/>
          </a:xfrm>
          <a:prstGeom prst="ellipse">
            <a:avLst/>
          </a:prstGeom>
          <a:solidFill>
            <a:srgbClr val="EE790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1"/>
              </a:buClr>
              <a:buSzPct val="25000"/>
              <a:buFont typeface="Arial"/>
              <a:buNone/>
            </a:pPr>
            <a:r>
              <a:rPr lang="en" sz="1400" b="0" i="0" u="none" strike="noStrike" cap="none">
                <a:solidFill>
                  <a:schemeClr val="lt1"/>
                </a:solidFill>
                <a:latin typeface="Arial"/>
                <a:ea typeface="Arial"/>
                <a:cs typeface="Arial"/>
                <a:sym typeface="Arial"/>
              </a:rPr>
              <a:t>3</a:t>
            </a:r>
          </a:p>
        </p:txBody>
      </p:sp>
      <p:sp>
        <p:nvSpPr>
          <p:cNvPr id="122" name="Shape 122"/>
          <p:cNvSpPr/>
          <p:nvPr/>
        </p:nvSpPr>
        <p:spPr>
          <a:xfrm>
            <a:off x="5032117" y="1576512"/>
            <a:ext cx="375300" cy="340500"/>
          </a:xfrm>
          <a:prstGeom prst="ellipse">
            <a:avLst/>
          </a:prstGeom>
          <a:solidFill>
            <a:srgbClr val="EE790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1"/>
              </a:buClr>
              <a:buSzPct val="25000"/>
              <a:buFont typeface="Arial"/>
              <a:buNone/>
            </a:pPr>
            <a:r>
              <a:rPr lang="en" sz="1400" b="0" i="0" u="none" strike="noStrike" cap="none">
                <a:solidFill>
                  <a:schemeClr val="lt1"/>
                </a:solidFill>
                <a:latin typeface="Arial"/>
                <a:ea typeface="Arial"/>
                <a:cs typeface="Arial"/>
                <a:sym typeface="Arial"/>
              </a:rPr>
              <a:t>2</a:t>
            </a:r>
          </a:p>
        </p:txBody>
      </p:sp>
      <p:sp>
        <p:nvSpPr>
          <p:cNvPr id="123" name="Shape 123"/>
          <p:cNvSpPr/>
          <p:nvPr/>
        </p:nvSpPr>
        <p:spPr>
          <a:xfrm>
            <a:off x="5248273" y="3321423"/>
            <a:ext cx="375300" cy="340500"/>
          </a:xfrm>
          <a:prstGeom prst="ellipse">
            <a:avLst/>
          </a:prstGeom>
          <a:solidFill>
            <a:srgbClr val="EE790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1"/>
              </a:buClr>
              <a:buSzPct val="25000"/>
              <a:buFont typeface="Arial"/>
              <a:buNone/>
            </a:pPr>
            <a:r>
              <a:rPr lang="en" sz="1400" b="0" i="0" u="none" strike="noStrike" cap="none">
                <a:solidFill>
                  <a:schemeClr val="lt1"/>
                </a:solidFill>
                <a:latin typeface="Arial"/>
                <a:ea typeface="Arial"/>
                <a:cs typeface="Arial"/>
                <a:sym typeface="Arial"/>
              </a:rPr>
              <a:t>4</a:t>
            </a:r>
          </a:p>
        </p:txBody>
      </p:sp>
      <p:sp>
        <p:nvSpPr>
          <p:cNvPr id="124" name="Shape 124"/>
          <p:cNvSpPr txBox="1"/>
          <p:nvPr/>
        </p:nvSpPr>
        <p:spPr>
          <a:xfrm>
            <a:off x="44200" y="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Legal Document Design</a:t>
            </a:r>
          </a:p>
        </p:txBody>
      </p:sp>
      <p:pic>
        <p:nvPicPr>
          <p:cNvPr id="125" name="Shape 125"/>
          <p:cNvPicPr preferRelativeResize="0"/>
          <p:nvPr/>
        </p:nvPicPr>
        <p:blipFill>
          <a:blip r:embed="rId4">
            <a:alphaModFix/>
          </a:blip>
          <a:stretch>
            <a:fillRect/>
          </a:stretch>
        </p:blipFill>
        <p:spPr>
          <a:xfrm>
            <a:off x="7840500" y="4847649"/>
            <a:ext cx="1221875" cy="2728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1000"/>
                                        <p:tgtEl>
                                          <p:spTgt spid="112"/>
                                        </p:tgtEl>
                                      </p:cBhvr>
                                    </p:animEffect>
                                  </p:childTnLst>
                                </p:cTn>
                              </p:par>
                              <p:par>
                                <p:cTn id="8" presetID="10" presetClass="entr" presetSubtype="0" fill="hold"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fade">
                                      <p:cBhvr>
                                        <p:cTn id="10" dur="1000"/>
                                        <p:tgtEl>
                                          <p:spTgt spid="116"/>
                                        </p:tgtEl>
                                      </p:cBhvr>
                                    </p:animEffect>
                                  </p:childTnLst>
                                </p:cTn>
                              </p:par>
                              <p:par>
                                <p:cTn id="11" presetID="10" presetClass="entr" presetSubtype="0" fill="hold" nodeType="with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fade">
                                      <p:cBhvr>
                                        <p:cTn id="13" dur="1000"/>
                                        <p:tgtEl>
                                          <p:spTgt spid="12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3"/>
                                        </p:tgtEl>
                                        <p:attrNameLst>
                                          <p:attrName>style.visibility</p:attrName>
                                        </p:attrNameLst>
                                      </p:cBhvr>
                                      <p:to>
                                        <p:strVal val="visible"/>
                                      </p:to>
                                    </p:set>
                                    <p:animEffect transition="in" filter="fade">
                                      <p:cBhvr>
                                        <p:cTn id="18" dur="1000"/>
                                        <p:tgtEl>
                                          <p:spTgt spid="113"/>
                                        </p:tgtEl>
                                      </p:cBhvr>
                                    </p:animEffect>
                                  </p:childTnLst>
                                </p:cTn>
                              </p:par>
                              <p:par>
                                <p:cTn id="19" presetID="10" presetClass="entr" presetSubtype="0" fill="hold" nodeType="withEffect">
                                  <p:stCondLst>
                                    <p:cond delay="0"/>
                                  </p:stCondLst>
                                  <p:childTnLst>
                                    <p:set>
                                      <p:cBhvr>
                                        <p:cTn id="20" dur="1" fill="hold">
                                          <p:stCondLst>
                                            <p:cond delay="0"/>
                                          </p:stCondLst>
                                        </p:cTn>
                                        <p:tgtEl>
                                          <p:spTgt spid="117"/>
                                        </p:tgtEl>
                                        <p:attrNameLst>
                                          <p:attrName>style.visibility</p:attrName>
                                        </p:attrNameLst>
                                      </p:cBhvr>
                                      <p:to>
                                        <p:strVal val="visible"/>
                                      </p:to>
                                    </p:set>
                                    <p:animEffect transition="in" filter="fade">
                                      <p:cBhvr>
                                        <p:cTn id="21" dur="1000"/>
                                        <p:tgtEl>
                                          <p:spTgt spid="117"/>
                                        </p:tgtEl>
                                      </p:cBhvr>
                                    </p:animEffect>
                                  </p:childTnLst>
                                </p:cTn>
                              </p:par>
                              <p:par>
                                <p:cTn id="22" presetID="10" presetClass="entr" presetSubtype="0" fill="hold" nodeType="withEffect">
                                  <p:stCondLst>
                                    <p:cond delay="0"/>
                                  </p:stCondLst>
                                  <p:childTnLst>
                                    <p:set>
                                      <p:cBhvr>
                                        <p:cTn id="23" dur="1" fill="hold">
                                          <p:stCondLst>
                                            <p:cond delay="0"/>
                                          </p:stCondLst>
                                        </p:cTn>
                                        <p:tgtEl>
                                          <p:spTgt spid="122"/>
                                        </p:tgtEl>
                                        <p:attrNameLst>
                                          <p:attrName>style.visibility</p:attrName>
                                        </p:attrNameLst>
                                      </p:cBhvr>
                                      <p:to>
                                        <p:strVal val="visible"/>
                                      </p:to>
                                    </p:set>
                                    <p:animEffect transition="in" filter="fade">
                                      <p:cBhvr>
                                        <p:cTn id="24" dur="1000"/>
                                        <p:tgtEl>
                                          <p:spTgt spid="12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14"/>
                                        </p:tgtEl>
                                        <p:attrNameLst>
                                          <p:attrName>style.visibility</p:attrName>
                                        </p:attrNameLst>
                                      </p:cBhvr>
                                      <p:to>
                                        <p:strVal val="visible"/>
                                      </p:to>
                                    </p:set>
                                    <p:animEffect transition="in" filter="fade">
                                      <p:cBhvr>
                                        <p:cTn id="29" dur="1000"/>
                                        <p:tgtEl>
                                          <p:spTgt spid="114"/>
                                        </p:tgtEl>
                                      </p:cBhvr>
                                    </p:animEffect>
                                  </p:childTnLst>
                                </p:cTn>
                              </p:par>
                              <p:par>
                                <p:cTn id="30" presetID="10" presetClass="entr" presetSubtype="0" fill="hold" nodeType="withEffect">
                                  <p:stCondLst>
                                    <p:cond delay="0"/>
                                  </p:stCondLst>
                                  <p:childTnLst>
                                    <p:set>
                                      <p:cBhvr>
                                        <p:cTn id="31" dur="1" fill="hold">
                                          <p:stCondLst>
                                            <p:cond delay="0"/>
                                          </p:stCondLst>
                                        </p:cTn>
                                        <p:tgtEl>
                                          <p:spTgt spid="118"/>
                                        </p:tgtEl>
                                        <p:attrNameLst>
                                          <p:attrName>style.visibility</p:attrName>
                                        </p:attrNameLst>
                                      </p:cBhvr>
                                      <p:to>
                                        <p:strVal val="visible"/>
                                      </p:to>
                                    </p:set>
                                    <p:animEffect transition="in" filter="fade">
                                      <p:cBhvr>
                                        <p:cTn id="32" dur="1000"/>
                                        <p:tgtEl>
                                          <p:spTgt spid="118"/>
                                        </p:tgtEl>
                                      </p:cBhvr>
                                    </p:animEffect>
                                  </p:childTnLst>
                                </p:cTn>
                              </p:par>
                              <p:par>
                                <p:cTn id="33" presetID="10" presetClass="entr" presetSubtype="0" fill="hold" nodeType="withEffect">
                                  <p:stCondLst>
                                    <p:cond delay="0"/>
                                  </p:stCondLst>
                                  <p:childTnLst>
                                    <p:set>
                                      <p:cBhvr>
                                        <p:cTn id="34" dur="1" fill="hold">
                                          <p:stCondLst>
                                            <p:cond delay="0"/>
                                          </p:stCondLst>
                                        </p:cTn>
                                        <p:tgtEl>
                                          <p:spTgt spid="121"/>
                                        </p:tgtEl>
                                        <p:attrNameLst>
                                          <p:attrName>style.visibility</p:attrName>
                                        </p:attrNameLst>
                                      </p:cBhvr>
                                      <p:to>
                                        <p:strVal val="visible"/>
                                      </p:to>
                                    </p:set>
                                    <p:animEffect transition="in" filter="fade">
                                      <p:cBhvr>
                                        <p:cTn id="35" dur="1000"/>
                                        <p:tgtEl>
                                          <p:spTgt spid="12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15"/>
                                        </p:tgtEl>
                                        <p:attrNameLst>
                                          <p:attrName>style.visibility</p:attrName>
                                        </p:attrNameLst>
                                      </p:cBhvr>
                                      <p:to>
                                        <p:strVal val="visible"/>
                                      </p:to>
                                    </p:set>
                                    <p:animEffect transition="in" filter="fade">
                                      <p:cBhvr>
                                        <p:cTn id="40" dur="1000"/>
                                        <p:tgtEl>
                                          <p:spTgt spid="115"/>
                                        </p:tgtEl>
                                      </p:cBhvr>
                                    </p:animEffect>
                                  </p:childTnLst>
                                </p:cTn>
                              </p:par>
                              <p:par>
                                <p:cTn id="41" presetID="10" presetClass="entr" presetSubtype="0" fill="hold" nodeType="withEffect">
                                  <p:stCondLst>
                                    <p:cond delay="0"/>
                                  </p:stCondLst>
                                  <p:childTnLst>
                                    <p:set>
                                      <p:cBhvr>
                                        <p:cTn id="42" dur="1" fill="hold">
                                          <p:stCondLst>
                                            <p:cond delay="0"/>
                                          </p:stCondLst>
                                        </p:cTn>
                                        <p:tgtEl>
                                          <p:spTgt spid="119"/>
                                        </p:tgtEl>
                                        <p:attrNameLst>
                                          <p:attrName>style.visibility</p:attrName>
                                        </p:attrNameLst>
                                      </p:cBhvr>
                                      <p:to>
                                        <p:strVal val="visible"/>
                                      </p:to>
                                    </p:set>
                                    <p:animEffect transition="in" filter="fade">
                                      <p:cBhvr>
                                        <p:cTn id="43" dur="1000"/>
                                        <p:tgtEl>
                                          <p:spTgt spid="119"/>
                                        </p:tgtEl>
                                      </p:cBhvr>
                                    </p:animEffect>
                                  </p:childTnLst>
                                </p:cTn>
                              </p:par>
                              <p:par>
                                <p:cTn id="44" presetID="10" presetClass="entr" presetSubtype="0" fill="hold" nodeType="withEffect">
                                  <p:stCondLst>
                                    <p:cond delay="0"/>
                                  </p:stCondLst>
                                  <p:childTnLst>
                                    <p:set>
                                      <p:cBhvr>
                                        <p:cTn id="45" dur="1" fill="hold">
                                          <p:stCondLst>
                                            <p:cond delay="0"/>
                                          </p:stCondLst>
                                        </p:cTn>
                                        <p:tgtEl>
                                          <p:spTgt spid="123"/>
                                        </p:tgtEl>
                                        <p:attrNameLst>
                                          <p:attrName>style.visibility</p:attrName>
                                        </p:attrNameLst>
                                      </p:cBhvr>
                                      <p:to>
                                        <p:strVal val="visible"/>
                                      </p:to>
                                    </p:set>
                                    <p:animEffect transition="in" filter="fade">
                                      <p:cBhvr>
                                        <p:cTn id="46" dur="1000"/>
                                        <p:tgtEl>
                                          <p:spTgt spid="123"/>
                                        </p:tgtEl>
                                      </p:cBhvr>
                                    </p:animEffect>
                                  </p:childTnLst>
                                </p:cTn>
                              </p:par>
                              <p:par>
                                <p:cTn id="47" presetID="10" presetClass="entr" presetSubtype="0" fill="hold" nodeType="withEffect">
                                  <p:stCondLst>
                                    <p:cond delay="0"/>
                                  </p:stCondLst>
                                  <p:childTnLst>
                                    <p:set>
                                      <p:cBhvr>
                                        <p:cTn id="48" dur="1" fill="hold">
                                          <p:stCondLst>
                                            <p:cond delay="0"/>
                                          </p:stCondLst>
                                        </p:cTn>
                                        <p:tgtEl>
                                          <p:spTgt spid="115"/>
                                        </p:tgtEl>
                                        <p:attrNameLst>
                                          <p:attrName>style.visibility</p:attrName>
                                        </p:attrNameLst>
                                      </p:cBhvr>
                                      <p:to>
                                        <p:strVal val="visible"/>
                                      </p:to>
                                    </p:set>
                                    <p:animEffect transition="in" filter="fade">
                                      <p:cBhvr>
                                        <p:cTn id="49" dur="10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p:nvPr/>
        </p:nvSpPr>
        <p:spPr>
          <a:xfrm>
            <a:off x="222575" y="1260175"/>
            <a:ext cx="8703600" cy="640500"/>
          </a:xfrm>
          <a:prstGeom prst="rect">
            <a:avLst/>
          </a:prstGeom>
          <a:noFill/>
          <a:ln>
            <a:noFill/>
          </a:ln>
        </p:spPr>
        <p:txBody>
          <a:bodyPr lIns="91425" tIns="91425" rIns="91425" bIns="91425" anchor="t" anchorCtr="0">
            <a:noAutofit/>
          </a:bodyPr>
          <a:lstStyle/>
          <a:p>
            <a:pPr marL="0" marR="0" lvl="0" indent="0" algn="ctr"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The Origins of Clausehound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p:nvPr/>
        </p:nvSpPr>
        <p:spPr>
          <a:xfrm>
            <a:off x="-21300" y="145950"/>
            <a:ext cx="8784300" cy="444600"/>
          </a:xfrm>
          <a:prstGeom prst="rect">
            <a:avLst/>
          </a:prstGeom>
          <a:noFill/>
          <a:ln>
            <a:noFill/>
          </a:ln>
        </p:spPr>
        <p:txBody>
          <a:bodyPr lIns="91425" tIns="91425" rIns="91425" bIns="91425" anchor="ctr" anchorCtr="0">
            <a:noAutofit/>
          </a:bodyPr>
          <a:lstStyle/>
          <a:p>
            <a:pPr marL="0" marR="0" lvl="0" indent="-69850" algn="l" rtl="0">
              <a:lnSpc>
                <a:spcPct val="100000"/>
              </a:lnSpc>
              <a:spcBef>
                <a:spcPts val="0"/>
              </a:spcBef>
              <a:spcAft>
                <a:spcPts val="0"/>
              </a:spcAft>
              <a:buClr>
                <a:srgbClr val="000000"/>
              </a:buClr>
              <a:buSzPct val="55000"/>
              <a:buFont typeface="Arial"/>
              <a:buNone/>
            </a:pPr>
            <a:r>
              <a:rPr lang="en" sz="2000">
                <a:solidFill>
                  <a:srgbClr val="EE7909"/>
                </a:solidFill>
                <a:latin typeface="Roboto"/>
                <a:ea typeface="Roboto"/>
                <a:cs typeface="Roboto"/>
                <a:sym typeface="Roboto"/>
              </a:rPr>
              <a:t>How Clausehound was born...</a:t>
            </a:r>
          </a:p>
        </p:txBody>
      </p:sp>
      <p:pic>
        <p:nvPicPr>
          <p:cNvPr id="136" name="Shape 136"/>
          <p:cNvPicPr preferRelativeResize="0"/>
          <p:nvPr/>
        </p:nvPicPr>
        <p:blipFill>
          <a:blip r:embed="rId3">
            <a:alphaModFix/>
          </a:blip>
          <a:stretch>
            <a:fillRect/>
          </a:stretch>
        </p:blipFill>
        <p:spPr>
          <a:xfrm>
            <a:off x="4364125" y="1675277"/>
            <a:ext cx="4495500" cy="1753097"/>
          </a:xfrm>
          <a:prstGeom prst="rect">
            <a:avLst/>
          </a:prstGeom>
          <a:noFill/>
          <a:ln>
            <a:noFill/>
          </a:ln>
        </p:spPr>
      </p:pic>
      <p:sp>
        <p:nvSpPr>
          <p:cNvPr id="137" name="Shape 137"/>
          <p:cNvSpPr txBox="1"/>
          <p:nvPr/>
        </p:nvSpPr>
        <p:spPr>
          <a:xfrm>
            <a:off x="370500" y="1504950"/>
            <a:ext cx="4495500" cy="3957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EE7909"/>
              </a:buClr>
              <a:buSzPct val="25000"/>
              <a:buFont typeface="Roboto"/>
              <a:buNone/>
            </a:pPr>
            <a:r>
              <a:rPr lang="en" sz="1200">
                <a:latin typeface="Roboto"/>
                <a:ea typeface="Roboto"/>
                <a:cs typeface="Roboto"/>
                <a:sym typeface="Roboto"/>
              </a:rPr>
              <a:t>Training new lawyers is time consuming and expensive</a:t>
            </a:r>
          </a:p>
          <a:p>
            <a:pPr marL="0" marR="0" lvl="0" indent="0" algn="l" rtl="0">
              <a:lnSpc>
                <a:spcPct val="100000"/>
              </a:lnSpc>
              <a:spcBef>
                <a:spcPts val="0"/>
              </a:spcBef>
              <a:spcAft>
                <a:spcPts val="0"/>
              </a:spcAft>
              <a:buClr>
                <a:srgbClr val="EE7909"/>
              </a:buClr>
              <a:buFont typeface="Roboto"/>
              <a:buNone/>
            </a:pPr>
            <a:endParaRPr sz="1200">
              <a:latin typeface="Roboto"/>
              <a:ea typeface="Roboto"/>
              <a:cs typeface="Roboto"/>
              <a:sym typeface="Roboto"/>
            </a:endParaRPr>
          </a:p>
          <a:p>
            <a:pPr marL="0" marR="0" lvl="0" indent="0" algn="l" rtl="0">
              <a:lnSpc>
                <a:spcPct val="100000"/>
              </a:lnSpc>
              <a:spcBef>
                <a:spcPts val="0"/>
              </a:spcBef>
              <a:spcAft>
                <a:spcPts val="0"/>
              </a:spcAft>
              <a:buClr>
                <a:srgbClr val="EE7909"/>
              </a:buClr>
              <a:buFont typeface="Roboto"/>
              <a:buNone/>
            </a:pPr>
            <a:endParaRPr sz="1200">
              <a:latin typeface="Roboto"/>
              <a:ea typeface="Roboto"/>
              <a:cs typeface="Roboto"/>
              <a:sym typeface="Roboto"/>
            </a:endParaRPr>
          </a:p>
          <a:p>
            <a:pPr lvl="0" rtl="0">
              <a:spcBef>
                <a:spcPts val="0"/>
              </a:spcBef>
              <a:buClr>
                <a:schemeClr val="dk1"/>
              </a:buClr>
              <a:buFont typeface="Roboto"/>
              <a:buNone/>
            </a:pPr>
            <a:endParaRPr sz="1200">
              <a:latin typeface="Roboto"/>
              <a:ea typeface="Roboto"/>
              <a:cs typeface="Roboto"/>
              <a:sym typeface="Roboto"/>
            </a:endParaRPr>
          </a:p>
        </p:txBody>
      </p:sp>
      <p:sp>
        <p:nvSpPr>
          <p:cNvPr id="138" name="Shape 138"/>
          <p:cNvSpPr/>
          <p:nvPr/>
        </p:nvSpPr>
        <p:spPr>
          <a:xfrm>
            <a:off x="163200" y="1606700"/>
            <a:ext cx="207300" cy="207300"/>
          </a:xfrm>
          <a:prstGeom prst="notchedRightArrow">
            <a:avLst>
              <a:gd name="adj1" fmla="val 50000"/>
              <a:gd name="adj2" fmla="val 50000"/>
            </a:avLst>
          </a:prstGeom>
          <a:solidFill>
            <a:srgbClr val="FF990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9" name="Shape 139"/>
          <p:cNvSpPr/>
          <p:nvPr/>
        </p:nvSpPr>
        <p:spPr>
          <a:xfrm>
            <a:off x="163200" y="2122100"/>
            <a:ext cx="207300" cy="207300"/>
          </a:xfrm>
          <a:prstGeom prst="notchedRightArrow">
            <a:avLst>
              <a:gd name="adj1" fmla="val 50000"/>
              <a:gd name="adj2" fmla="val 50000"/>
            </a:avLst>
          </a:prstGeom>
          <a:solidFill>
            <a:srgbClr val="FF990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140" name="Shape 140"/>
          <p:cNvSpPr/>
          <p:nvPr/>
        </p:nvSpPr>
        <p:spPr>
          <a:xfrm>
            <a:off x="137100" y="2637500"/>
            <a:ext cx="207300" cy="207300"/>
          </a:xfrm>
          <a:prstGeom prst="notchedRightArrow">
            <a:avLst>
              <a:gd name="adj1" fmla="val 50000"/>
              <a:gd name="adj2" fmla="val 50000"/>
            </a:avLst>
          </a:prstGeom>
          <a:solidFill>
            <a:srgbClr val="FF990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141" name="Shape 141"/>
          <p:cNvSpPr/>
          <p:nvPr/>
        </p:nvSpPr>
        <p:spPr>
          <a:xfrm>
            <a:off x="137100" y="3173578"/>
            <a:ext cx="207300" cy="207300"/>
          </a:xfrm>
          <a:prstGeom prst="notchedRightArrow">
            <a:avLst>
              <a:gd name="adj1" fmla="val 50000"/>
              <a:gd name="adj2" fmla="val 50000"/>
            </a:avLst>
          </a:prstGeom>
          <a:solidFill>
            <a:srgbClr val="FF990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142" name="Shape 142"/>
          <p:cNvSpPr txBox="1"/>
          <p:nvPr/>
        </p:nvSpPr>
        <p:spPr>
          <a:xfrm>
            <a:off x="364240" y="2032539"/>
            <a:ext cx="5426100" cy="633000"/>
          </a:xfrm>
          <a:prstGeom prst="rect">
            <a:avLst/>
          </a:prstGeom>
          <a:noFill/>
          <a:ln>
            <a:noFill/>
          </a:ln>
        </p:spPr>
        <p:txBody>
          <a:bodyPr lIns="91425" tIns="91425" rIns="91425" bIns="91425" anchor="t" anchorCtr="0">
            <a:noAutofit/>
          </a:bodyPr>
          <a:lstStyle/>
          <a:p>
            <a:pPr lvl="0" rtl="0">
              <a:spcBef>
                <a:spcPts val="0"/>
              </a:spcBef>
              <a:buClr>
                <a:srgbClr val="EE7909"/>
              </a:buClr>
              <a:buSzPct val="25000"/>
              <a:buFont typeface="Roboto"/>
              <a:buNone/>
            </a:pPr>
            <a:r>
              <a:rPr lang="en" sz="1200">
                <a:latin typeface="Roboto"/>
                <a:ea typeface="Roboto"/>
                <a:cs typeface="Roboto"/>
                <a:sym typeface="Roboto"/>
              </a:rPr>
              <a:t>The review process was inefficient and repetitive</a:t>
            </a:r>
          </a:p>
        </p:txBody>
      </p:sp>
      <p:sp>
        <p:nvSpPr>
          <p:cNvPr id="143" name="Shape 143"/>
          <p:cNvSpPr txBox="1"/>
          <p:nvPr/>
        </p:nvSpPr>
        <p:spPr>
          <a:xfrm>
            <a:off x="365057" y="2550632"/>
            <a:ext cx="5426100" cy="633000"/>
          </a:xfrm>
          <a:prstGeom prst="rect">
            <a:avLst/>
          </a:prstGeom>
          <a:noFill/>
          <a:ln>
            <a:noFill/>
          </a:ln>
        </p:spPr>
        <p:txBody>
          <a:bodyPr lIns="91425" tIns="91425" rIns="91425" bIns="91425" anchor="t" anchorCtr="0">
            <a:noAutofit/>
          </a:bodyPr>
          <a:lstStyle/>
          <a:p>
            <a:pPr lvl="0" rtl="0">
              <a:spcBef>
                <a:spcPts val="0"/>
              </a:spcBef>
              <a:buClr>
                <a:srgbClr val="EE7909"/>
              </a:buClr>
              <a:buSzPct val="25000"/>
              <a:buFont typeface="Roboto"/>
              <a:buNone/>
            </a:pPr>
            <a:r>
              <a:rPr lang="en" sz="1200">
                <a:latin typeface="Roboto"/>
                <a:ea typeface="Roboto"/>
                <a:cs typeface="Roboto"/>
                <a:sym typeface="Roboto"/>
              </a:rPr>
              <a:t>The knowledge being transferred was consistent</a:t>
            </a:r>
          </a:p>
        </p:txBody>
      </p:sp>
      <p:sp>
        <p:nvSpPr>
          <p:cNvPr id="144" name="Shape 144"/>
          <p:cNvSpPr txBox="1"/>
          <p:nvPr/>
        </p:nvSpPr>
        <p:spPr>
          <a:xfrm>
            <a:off x="365050" y="3097000"/>
            <a:ext cx="5426100" cy="633000"/>
          </a:xfrm>
          <a:prstGeom prst="rect">
            <a:avLst/>
          </a:prstGeom>
          <a:noFill/>
          <a:ln>
            <a:noFill/>
          </a:ln>
        </p:spPr>
        <p:txBody>
          <a:bodyPr lIns="91425" tIns="91425" rIns="91425" bIns="91425" anchor="t" anchorCtr="0">
            <a:noAutofit/>
          </a:bodyPr>
          <a:lstStyle/>
          <a:p>
            <a:pPr lvl="0" rtl="0">
              <a:spcBef>
                <a:spcPts val="0"/>
              </a:spcBef>
              <a:buClr>
                <a:schemeClr val="dk1"/>
              </a:buClr>
              <a:buSzPct val="25000"/>
              <a:buFont typeface="Roboto"/>
              <a:buNone/>
            </a:pPr>
            <a:r>
              <a:rPr lang="en" sz="1200">
                <a:latin typeface="Roboto"/>
                <a:ea typeface="Roboto"/>
                <a:cs typeface="Roboto"/>
                <a:sym typeface="Roboto"/>
              </a:rPr>
              <a:t>Lawyer knowledge becomes institutional knowledge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1000"/>
                                        <p:tgtEl>
                                          <p:spTgt spid="137"/>
                                        </p:tgtEl>
                                      </p:cBhvr>
                                    </p:animEffect>
                                  </p:childTnLst>
                                </p:cTn>
                              </p:par>
                              <p:par>
                                <p:cTn id="8" presetID="10" presetClass="entr" presetSubtype="0" fill="hold" nodeType="withEffect">
                                  <p:stCondLst>
                                    <p:cond delay="0"/>
                                  </p:stCondLst>
                                  <p:childTnLst>
                                    <p:set>
                                      <p:cBhvr>
                                        <p:cTn id="9" dur="1" fill="hold">
                                          <p:stCondLst>
                                            <p:cond delay="0"/>
                                          </p:stCondLst>
                                        </p:cTn>
                                        <p:tgtEl>
                                          <p:spTgt spid="138"/>
                                        </p:tgtEl>
                                        <p:attrNameLst>
                                          <p:attrName>style.visibility</p:attrName>
                                        </p:attrNameLst>
                                      </p:cBhvr>
                                      <p:to>
                                        <p:strVal val="visible"/>
                                      </p:to>
                                    </p:set>
                                    <p:animEffect transition="in" filter="fade">
                                      <p:cBhvr>
                                        <p:cTn id="10" dur="1000"/>
                                        <p:tgtEl>
                                          <p:spTgt spid="13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9"/>
                                        </p:tgtEl>
                                        <p:attrNameLst>
                                          <p:attrName>style.visibility</p:attrName>
                                        </p:attrNameLst>
                                      </p:cBhvr>
                                      <p:to>
                                        <p:strVal val="visible"/>
                                      </p:to>
                                    </p:set>
                                    <p:animEffect transition="in" filter="fade">
                                      <p:cBhvr>
                                        <p:cTn id="15" dur="1000"/>
                                        <p:tgtEl>
                                          <p:spTgt spid="139"/>
                                        </p:tgtEl>
                                      </p:cBhvr>
                                    </p:animEffect>
                                  </p:childTnLst>
                                </p:cTn>
                              </p:par>
                              <p:par>
                                <p:cTn id="16" presetID="10" presetClass="entr" presetSubtype="0" fill="hold" nodeType="withEffect">
                                  <p:stCondLst>
                                    <p:cond delay="0"/>
                                  </p:stCondLst>
                                  <p:childTnLst>
                                    <p:set>
                                      <p:cBhvr>
                                        <p:cTn id="17" dur="1" fill="hold">
                                          <p:stCondLst>
                                            <p:cond delay="0"/>
                                          </p:stCondLst>
                                        </p:cTn>
                                        <p:tgtEl>
                                          <p:spTgt spid="142"/>
                                        </p:tgtEl>
                                        <p:attrNameLst>
                                          <p:attrName>style.visibility</p:attrName>
                                        </p:attrNameLst>
                                      </p:cBhvr>
                                      <p:to>
                                        <p:strVal val="visible"/>
                                      </p:to>
                                    </p:set>
                                    <p:animEffect transition="in" filter="fade">
                                      <p:cBhvr>
                                        <p:cTn id="18" dur="1000"/>
                                        <p:tgtEl>
                                          <p:spTgt spid="14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0"/>
                                        </p:tgtEl>
                                        <p:attrNameLst>
                                          <p:attrName>style.visibility</p:attrName>
                                        </p:attrNameLst>
                                      </p:cBhvr>
                                      <p:to>
                                        <p:strVal val="visible"/>
                                      </p:to>
                                    </p:set>
                                    <p:animEffect transition="in" filter="fade">
                                      <p:cBhvr>
                                        <p:cTn id="23" dur="1000"/>
                                        <p:tgtEl>
                                          <p:spTgt spid="140"/>
                                        </p:tgtEl>
                                      </p:cBhvr>
                                    </p:animEffect>
                                  </p:childTnLst>
                                </p:cTn>
                              </p:par>
                              <p:par>
                                <p:cTn id="24" presetID="10" presetClass="entr" presetSubtype="0" fill="hold" nodeType="withEffect">
                                  <p:stCondLst>
                                    <p:cond delay="0"/>
                                  </p:stCondLst>
                                  <p:childTnLst>
                                    <p:set>
                                      <p:cBhvr>
                                        <p:cTn id="25" dur="1" fill="hold">
                                          <p:stCondLst>
                                            <p:cond delay="0"/>
                                          </p:stCondLst>
                                        </p:cTn>
                                        <p:tgtEl>
                                          <p:spTgt spid="143"/>
                                        </p:tgtEl>
                                        <p:attrNameLst>
                                          <p:attrName>style.visibility</p:attrName>
                                        </p:attrNameLst>
                                      </p:cBhvr>
                                      <p:to>
                                        <p:strVal val="visible"/>
                                      </p:to>
                                    </p:set>
                                    <p:animEffect transition="in" filter="fade">
                                      <p:cBhvr>
                                        <p:cTn id="26" dur="1000"/>
                                        <p:tgtEl>
                                          <p:spTgt spid="14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1"/>
                                        </p:tgtEl>
                                        <p:attrNameLst>
                                          <p:attrName>style.visibility</p:attrName>
                                        </p:attrNameLst>
                                      </p:cBhvr>
                                      <p:to>
                                        <p:strVal val="visible"/>
                                      </p:to>
                                    </p:set>
                                    <p:animEffect transition="in" filter="fade">
                                      <p:cBhvr>
                                        <p:cTn id="31" dur="1000"/>
                                        <p:tgtEl>
                                          <p:spTgt spid="141"/>
                                        </p:tgtEl>
                                      </p:cBhvr>
                                    </p:animEffect>
                                  </p:childTnLst>
                                </p:cTn>
                              </p:par>
                              <p:par>
                                <p:cTn id="32" presetID="10" presetClass="entr" presetSubtype="0" fill="hold" nodeType="withEffect">
                                  <p:stCondLst>
                                    <p:cond delay="0"/>
                                  </p:stCondLst>
                                  <p:childTnLst>
                                    <p:set>
                                      <p:cBhvr>
                                        <p:cTn id="33" dur="1" fill="hold">
                                          <p:stCondLst>
                                            <p:cond delay="0"/>
                                          </p:stCondLst>
                                        </p:cTn>
                                        <p:tgtEl>
                                          <p:spTgt spid="144"/>
                                        </p:tgtEl>
                                        <p:attrNameLst>
                                          <p:attrName>style.visibility</p:attrName>
                                        </p:attrNameLst>
                                      </p:cBhvr>
                                      <p:to>
                                        <p:strVal val="visible"/>
                                      </p:to>
                                    </p:set>
                                    <p:animEffect transition="in" filter="fade">
                                      <p:cBhvr>
                                        <p:cTn id="34" dur="10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graphicFrame>
        <p:nvGraphicFramePr>
          <p:cNvPr id="149" name="Shape 149"/>
          <p:cNvGraphicFramePr/>
          <p:nvPr/>
        </p:nvGraphicFramePr>
        <p:xfrm>
          <a:off x="261900" y="677765"/>
          <a:ext cx="8365300" cy="3756775"/>
        </p:xfrm>
        <a:graphic>
          <a:graphicData uri="http://schemas.openxmlformats.org/drawingml/2006/table">
            <a:tbl>
              <a:tblPr>
                <a:noFill/>
                <a:tableStyleId>{1CEEE685-F6FB-4AEA-A0BC-C2CB6EBEFB90}</a:tableStyleId>
              </a:tblPr>
              <a:tblGrid>
                <a:gridCol w="8365300"/>
              </a:tblGrid>
              <a:tr h="1233175">
                <a:tc>
                  <a:txBody>
                    <a:bodyPr/>
                    <a:lstStyle/>
                    <a:p>
                      <a:pPr lvl="0" algn="ctr" rtl="0">
                        <a:spcBef>
                          <a:spcPts val="0"/>
                        </a:spcBef>
                        <a:buNone/>
                      </a:pPr>
                      <a:r>
                        <a:rPr lang="en" sz="1200">
                          <a:solidFill>
                            <a:srgbClr val="EE7909"/>
                          </a:solidFill>
                          <a:latin typeface="Roboto"/>
                          <a:ea typeface="Roboto"/>
                          <a:cs typeface="Roboto"/>
                          <a:sym typeface="Roboto"/>
                        </a:rPr>
                        <a:t>EXPERIENTIAL LEARNING</a:t>
                      </a:r>
                    </a:p>
                    <a:p>
                      <a:pPr lvl="0" algn="ctr" rtl="0">
                        <a:spcBef>
                          <a:spcPts val="0"/>
                        </a:spcBef>
                        <a:buNone/>
                      </a:pPr>
                      <a:endParaRPr sz="1200">
                        <a:solidFill>
                          <a:srgbClr val="FFFFFF"/>
                        </a:solidFill>
                        <a:latin typeface="Roboto"/>
                        <a:ea typeface="Roboto"/>
                        <a:cs typeface="Roboto"/>
                        <a:sym typeface="Roboto"/>
                      </a:endParaRPr>
                    </a:p>
                    <a:p>
                      <a:pPr lvl="0" algn="ctr" rtl="0">
                        <a:spcBef>
                          <a:spcPts val="0"/>
                        </a:spcBef>
                        <a:buNone/>
                      </a:pPr>
                      <a:endParaRPr sz="1200" b="1">
                        <a:latin typeface="Roboto"/>
                        <a:ea typeface="Roboto"/>
                        <a:cs typeface="Roboto"/>
                        <a:sym typeface="Roboto"/>
                      </a:endParaRPr>
                    </a:p>
                    <a:p>
                      <a:pPr marL="457200" lvl="0" indent="-304800" algn="ctr" rtl="0">
                        <a:spcBef>
                          <a:spcPts val="0"/>
                        </a:spcBef>
                        <a:buSzPct val="100000"/>
                        <a:buFont typeface="Roboto"/>
                        <a:buChar char="-"/>
                      </a:pPr>
                      <a:r>
                        <a:rPr lang="en" sz="1200">
                          <a:latin typeface="Roboto"/>
                          <a:ea typeface="Roboto"/>
                          <a:cs typeface="Roboto"/>
                          <a:sym typeface="Roboto"/>
                        </a:rPr>
                        <a:t>Practical training (not just book learning) via problem-based learning based on simulated cases </a:t>
                      </a:r>
                    </a:p>
                    <a:p>
                      <a:pPr lvl="0" algn="ctr" rtl="0">
                        <a:spcBef>
                          <a:spcPts val="0"/>
                        </a:spcBef>
                        <a:buNone/>
                      </a:pPr>
                      <a:endParaRPr sz="1200">
                        <a:solidFill>
                          <a:schemeClr val="dk1"/>
                        </a:solidFill>
                        <a:latin typeface="Roboto"/>
                        <a:ea typeface="Roboto"/>
                        <a:cs typeface="Roboto"/>
                        <a:sym typeface="Roboto"/>
                      </a:endParaRPr>
                    </a:p>
                  </a:txBody>
                  <a:tcPr marL="91425" marR="91425" marT="91425" marB="91425">
                    <a:lnL w="38100" cap="flat" cmpd="sng">
                      <a:solidFill>
                        <a:srgbClr val="9E9E9E"/>
                      </a:solidFill>
                      <a:prstDash val="solid"/>
                      <a:round/>
                      <a:headEnd type="none" w="med" len="med"/>
                      <a:tailEnd type="none" w="med" len="med"/>
                    </a:lnL>
                    <a:lnR w="38100" cap="flat" cmpd="sng">
                      <a:solidFill>
                        <a:srgbClr val="9E9E9E"/>
                      </a:solidFill>
                      <a:prstDash val="solid"/>
                      <a:round/>
                      <a:headEnd type="none" w="med" len="med"/>
                      <a:tailEnd type="none" w="med" len="med"/>
                    </a:lnR>
                    <a:lnT w="38100" cap="flat" cmpd="sng">
                      <a:solidFill>
                        <a:srgbClr val="9E9E9E"/>
                      </a:solidFill>
                      <a:prstDash val="solid"/>
                      <a:round/>
                      <a:headEnd type="none" w="med" len="med"/>
                      <a:tailEnd type="none" w="med" len="med"/>
                    </a:lnT>
                    <a:lnB w="38100" cap="flat" cmpd="sng">
                      <a:solidFill>
                        <a:srgbClr val="9E9E9E"/>
                      </a:solidFill>
                      <a:prstDash val="solid"/>
                      <a:round/>
                      <a:headEnd type="none" w="med" len="med"/>
                      <a:tailEnd type="none" w="med" len="med"/>
                    </a:lnB>
                  </a:tcPr>
                </a:tc>
              </a:tr>
              <a:tr h="1261800">
                <a:tc>
                  <a:txBody>
                    <a:bodyPr/>
                    <a:lstStyle/>
                    <a:p>
                      <a:pPr lvl="0" algn="ctr" rtl="0">
                        <a:spcBef>
                          <a:spcPts val="0"/>
                        </a:spcBef>
                        <a:buNone/>
                      </a:pPr>
                      <a:endParaRPr sz="1200">
                        <a:solidFill>
                          <a:srgbClr val="EE7909"/>
                        </a:solidFill>
                        <a:latin typeface="Roboto"/>
                        <a:ea typeface="Roboto"/>
                        <a:cs typeface="Roboto"/>
                        <a:sym typeface="Roboto"/>
                      </a:endParaRPr>
                    </a:p>
                  </a:txBody>
                  <a:tcPr marL="91425" marR="91425" marT="91425" marB="91425">
                    <a:lnL w="38100" cap="flat" cmpd="sng">
                      <a:solidFill>
                        <a:srgbClr val="9E9E9E"/>
                      </a:solidFill>
                      <a:prstDash val="solid"/>
                      <a:round/>
                      <a:headEnd type="none" w="med" len="med"/>
                      <a:tailEnd type="none" w="med" len="med"/>
                    </a:lnL>
                    <a:lnR w="38100" cap="flat" cmpd="sng">
                      <a:solidFill>
                        <a:srgbClr val="9E9E9E"/>
                      </a:solidFill>
                      <a:prstDash val="solid"/>
                      <a:round/>
                      <a:headEnd type="none" w="med" len="med"/>
                      <a:tailEnd type="none" w="med" len="med"/>
                    </a:lnR>
                    <a:lnT w="38100" cap="flat" cmpd="sng">
                      <a:solidFill>
                        <a:srgbClr val="9E9E9E"/>
                      </a:solidFill>
                      <a:prstDash val="solid"/>
                      <a:round/>
                      <a:headEnd type="none" w="med" len="med"/>
                      <a:tailEnd type="none" w="med" len="med"/>
                    </a:lnT>
                    <a:lnB w="38100" cap="flat" cmpd="sng">
                      <a:solidFill>
                        <a:srgbClr val="9E9E9E"/>
                      </a:solidFill>
                      <a:prstDash val="solid"/>
                      <a:round/>
                      <a:headEnd type="none" w="med" len="med"/>
                      <a:tailEnd type="none" w="med" len="med"/>
                    </a:lnB>
                  </a:tcPr>
                </a:tc>
              </a:tr>
              <a:tr h="1261800">
                <a:tc>
                  <a:txBody>
                    <a:bodyPr/>
                    <a:lstStyle/>
                    <a:p>
                      <a:pPr lvl="0" algn="l" rtl="0">
                        <a:spcBef>
                          <a:spcPts val="0"/>
                        </a:spcBef>
                        <a:buNone/>
                      </a:pPr>
                      <a:endParaRPr sz="1200">
                        <a:latin typeface="Roboto"/>
                        <a:ea typeface="Roboto"/>
                        <a:cs typeface="Roboto"/>
                        <a:sym typeface="Roboto"/>
                      </a:endParaRPr>
                    </a:p>
                  </a:txBody>
                  <a:tcPr marL="91425" marR="91425" marT="91425" marB="91425">
                    <a:lnL w="38100" cap="flat" cmpd="sng">
                      <a:solidFill>
                        <a:srgbClr val="9E9E9E"/>
                      </a:solidFill>
                      <a:prstDash val="solid"/>
                      <a:round/>
                      <a:headEnd type="none" w="med" len="med"/>
                      <a:tailEnd type="none" w="med" len="med"/>
                    </a:lnL>
                    <a:lnR w="38100" cap="flat" cmpd="sng">
                      <a:solidFill>
                        <a:srgbClr val="9E9E9E"/>
                      </a:solidFill>
                      <a:prstDash val="solid"/>
                      <a:round/>
                      <a:headEnd type="none" w="med" len="med"/>
                      <a:tailEnd type="none" w="med" len="med"/>
                    </a:lnR>
                    <a:lnT w="38100" cap="flat" cmpd="sng">
                      <a:solidFill>
                        <a:srgbClr val="9E9E9E"/>
                      </a:solidFill>
                      <a:prstDash val="solid"/>
                      <a:round/>
                      <a:headEnd type="none" w="med" len="med"/>
                      <a:tailEnd type="none" w="med" len="med"/>
                    </a:lnT>
                    <a:lnB w="38100" cap="flat" cmpd="sng">
                      <a:solidFill>
                        <a:srgbClr val="9E9E9E"/>
                      </a:solidFill>
                      <a:prstDash val="solid"/>
                      <a:round/>
                      <a:headEnd type="none" w="med" len="med"/>
                      <a:tailEnd type="none" w="med" len="med"/>
                    </a:lnB>
                  </a:tcPr>
                </a:tc>
              </a:tr>
            </a:tbl>
          </a:graphicData>
        </a:graphic>
      </p:graphicFrame>
      <p:sp>
        <p:nvSpPr>
          <p:cNvPr id="150" name="Shape 150"/>
          <p:cNvSpPr txBox="1"/>
          <p:nvPr/>
        </p:nvSpPr>
        <p:spPr>
          <a:xfrm>
            <a:off x="27450" y="-12375"/>
            <a:ext cx="8784300" cy="444600"/>
          </a:xfrm>
          <a:prstGeom prst="rect">
            <a:avLst/>
          </a:prstGeom>
          <a:noFill/>
          <a:ln>
            <a:noFill/>
          </a:ln>
        </p:spPr>
        <p:txBody>
          <a:bodyPr lIns="91425" tIns="91425" rIns="91425" bIns="91425" anchor="t" anchorCtr="0">
            <a:noAutofit/>
          </a:bodyPr>
          <a:lstStyle/>
          <a:p>
            <a:pPr lvl="0" rtl="0">
              <a:spcBef>
                <a:spcPts val="0"/>
              </a:spcBef>
              <a:buNone/>
            </a:pPr>
            <a:r>
              <a:rPr lang="en" sz="2000">
                <a:solidFill>
                  <a:srgbClr val="EE7807"/>
                </a:solidFill>
                <a:latin typeface="Roboto"/>
                <a:ea typeface="Roboto"/>
                <a:cs typeface="Roboto"/>
                <a:sym typeface="Roboto"/>
              </a:rPr>
              <a:t>Clausehound Offers A Technological Approach to Solicitor Training</a:t>
            </a:r>
          </a:p>
        </p:txBody>
      </p:sp>
      <p:sp>
        <p:nvSpPr>
          <p:cNvPr id="151" name="Shape 151"/>
          <p:cNvSpPr txBox="1"/>
          <p:nvPr/>
        </p:nvSpPr>
        <p:spPr>
          <a:xfrm>
            <a:off x="287175" y="1948850"/>
            <a:ext cx="8340000" cy="1193100"/>
          </a:xfrm>
          <a:prstGeom prst="rect">
            <a:avLst/>
          </a:prstGeom>
          <a:noFill/>
          <a:ln>
            <a:noFill/>
          </a:ln>
        </p:spPr>
        <p:txBody>
          <a:bodyPr lIns="91425" tIns="91425" rIns="91425" bIns="91425" anchor="t" anchorCtr="0">
            <a:noAutofit/>
          </a:bodyPr>
          <a:lstStyle/>
          <a:p>
            <a:pPr lvl="0" algn="ctr" rtl="0">
              <a:spcBef>
                <a:spcPts val="0"/>
              </a:spcBef>
              <a:buClr>
                <a:schemeClr val="dk1"/>
              </a:buClr>
              <a:buSzPct val="91666"/>
              <a:buFont typeface="Arial"/>
              <a:buNone/>
            </a:pPr>
            <a:r>
              <a:rPr lang="en" sz="1200">
                <a:solidFill>
                  <a:srgbClr val="EE7909"/>
                </a:solidFill>
                <a:latin typeface="Roboto"/>
                <a:ea typeface="Roboto"/>
                <a:cs typeface="Roboto"/>
                <a:sym typeface="Roboto"/>
              </a:rPr>
              <a:t>ONLINE REFERENCE MATERIALS</a:t>
            </a:r>
          </a:p>
          <a:p>
            <a:pPr lvl="0" algn="ctr" rtl="0">
              <a:spcBef>
                <a:spcPts val="0"/>
              </a:spcBef>
              <a:buClr>
                <a:schemeClr val="dk1"/>
              </a:buClr>
              <a:buFont typeface="Arial"/>
              <a:buNone/>
            </a:pPr>
            <a:endParaRPr sz="1200">
              <a:solidFill>
                <a:schemeClr val="lt1"/>
              </a:solidFill>
              <a:latin typeface="Roboto"/>
              <a:ea typeface="Roboto"/>
              <a:cs typeface="Roboto"/>
              <a:sym typeface="Roboto"/>
            </a:endParaRPr>
          </a:p>
          <a:p>
            <a:pPr lvl="0" algn="ctr" rtl="0">
              <a:spcBef>
                <a:spcPts val="0"/>
              </a:spcBef>
              <a:buClr>
                <a:schemeClr val="dk1"/>
              </a:buClr>
              <a:buFont typeface="Arial"/>
              <a:buNone/>
            </a:pPr>
            <a:endParaRPr sz="1200">
              <a:solidFill>
                <a:schemeClr val="dk1"/>
              </a:solidFill>
              <a:latin typeface="Roboto"/>
              <a:ea typeface="Roboto"/>
              <a:cs typeface="Roboto"/>
              <a:sym typeface="Roboto"/>
            </a:endParaRPr>
          </a:p>
          <a:p>
            <a:pPr marL="457200" lvl="0" indent="-304800" algn="ctr" rtl="0">
              <a:spcBef>
                <a:spcPts val="0"/>
              </a:spcBef>
              <a:buClr>
                <a:schemeClr val="dk1"/>
              </a:buClr>
              <a:buSzPct val="100000"/>
              <a:buFont typeface="Roboto"/>
              <a:buChar char="-"/>
            </a:pPr>
            <a:r>
              <a:rPr lang="en" sz="1200">
                <a:solidFill>
                  <a:schemeClr val="dk1"/>
                </a:solidFill>
                <a:latin typeface="Roboto"/>
                <a:ea typeface="Roboto"/>
                <a:cs typeface="Roboto"/>
                <a:sym typeface="Roboto"/>
              </a:rPr>
              <a:t>“Most Affordable Highly Annotated Legal Document Library on the Web”</a:t>
            </a:r>
          </a:p>
        </p:txBody>
      </p:sp>
      <p:sp>
        <p:nvSpPr>
          <p:cNvPr id="152" name="Shape 152"/>
          <p:cNvSpPr txBox="1"/>
          <p:nvPr/>
        </p:nvSpPr>
        <p:spPr>
          <a:xfrm>
            <a:off x="287175" y="3197775"/>
            <a:ext cx="8340000" cy="1104000"/>
          </a:xfrm>
          <a:prstGeom prst="rect">
            <a:avLst/>
          </a:prstGeom>
          <a:noFill/>
          <a:ln>
            <a:noFill/>
          </a:ln>
        </p:spPr>
        <p:txBody>
          <a:bodyPr lIns="91425" tIns="91425" rIns="91425" bIns="91425" anchor="t" anchorCtr="0">
            <a:noAutofit/>
          </a:bodyPr>
          <a:lstStyle/>
          <a:p>
            <a:pPr lvl="0" algn="ctr" rtl="0">
              <a:spcBef>
                <a:spcPts val="0"/>
              </a:spcBef>
              <a:buClr>
                <a:schemeClr val="dk1"/>
              </a:buClr>
              <a:buSzPct val="91666"/>
              <a:buFont typeface="Arial"/>
              <a:buNone/>
            </a:pPr>
            <a:r>
              <a:rPr lang="en" sz="1200">
                <a:solidFill>
                  <a:srgbClr val="EE7909"/>
                </a:solidFill>
                <a:latin typeface="Roboto"/>
                <a:ea typeface="Roboto"/>
                <a:cs typeface="Roboto"/>
                <a:sym typeface="Roboto"/>
              </a:rPr>
              <a:t>COLLABORATIVE LEARNING</a:t>
            </a:r>
          </a:p>
          <a:p>
            <a:pPr lvl="0" algn="ctr" rtl="0">
              <a:spcBef>
                <a:spcPts val="0"/>
              </a:spcBef>
              <a:buClr>
                <a:schemeClr val="dk1"/>
              </a:buClr>
              <a:buFont typeface="Arial"/>
              <a:buNone/>
            </a:pPr>
            <a:endParaRPr sz="1200">
              <a:solidFill>
                <a:schemeClr val="dk1"/>
              </a:solidFill>
              <a:latin typeface="Roboto"/>
              <a:ea typeface="Roboto"/>
              <a:cs typeface="Roboto"/>
              <a:sym typeface="Roboto"/>
            </a:endParaRPr>
          </a:p>
          <a:p>
            <a:pPr marL="457200" lvl="0" indent="-304800" algn="ctr" rtl="0">
              <a:spcBef>
                <a:spcPts val="0"/>
              </a:spcBef>
              <a:buClr>
                <a:schemeClr val="dk1"/>
              </a:buClr>
              <a:buSzPct val="100000"/>
              <a:buFont typeface="Roboto"/>
              <a:buChar char="-"/>
            </a:pPr>
            <a:r>
              <a:rPr lang="en" sz="1200">
                <a:solidFill>
                  <a:schemeClr val="dk1"/>
                </a:solidFill>
                <a:latin typeface="Roboto"/>
                <a:ea typeface="Roboto"/>
                <a:cs typeface="Roboto"/>
                <a:sym typeface="Roboto"/>
              </a:rPr>
              <a:t>Collaboration tool allows students to work together with advising counsel</a:t>
            </a:r>
          </a:p>
          <a:p>
            <a:pPr marL="457200" lvl="0" indent="-304800" algn="ctr" rtl="0">
              <a:spcBef>
                <a:spcPts val="0"/>
              </a:spcBef>
              <a:buClr>
                <a:schemeClr val="dk1"/>
              </a:buClr>
              <a:buSzPct val="100000"/>
              <a:buFont typeface="Roboto"/>
              <a:buChar char="-"/>
            </a:pPr>
            <a:r>
              <a:rPr lang="en" sz="1200">
                <a:solidFill>
                  <a:schemeClr val="dk1"/>
                </a:solidFill>
                <a:latin typeface="Roboto"/>
                <a:ea typeface="Roboto"/>
                <a:cs typeface="Roboto"/>
                <a:sym typeface="Roboto"/>
              </a:rPr>
              <a:t>Learning points (“Tacit Knowledge”) is captured and stored for the future</a:t>
            </a:r>
          </a:p>
          <a:p>
            <a:pPr lvl="0">
              <a:spcBef>
                <a:spcPts val="0"/>
              </a:spcBef>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1000"/>
                                        <p:tgtEl>
                                          <p:spTgt spid="1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1"/>
                                        </p:tgtEl>
                                        <p:attrNameLst>
                                          <p:attrName>style.visibility</p:attrName>
                                        </p:attrNameLst>
                                      </p:cBhvr>
                                      <p:to>
                                        <p:strVal val="visible"/>
                                      </p:to>
                                    </p:set>
                                    <p:animEffect transition="in" filter="fade">
                                      <p:cBhvr>
                                        <p:cTn id="12" dur="1000"/>
                                        <p:tgtEl>
                                          <p:spTgt spid="1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fade">
                                      <p:cBhvr>
                                        <p:cTn id="17" dur="10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p:nvPr/>
        </p:nvSpPr>
        <p:spPr>
          <a:xfrm>
            <a:off x="179850" y="140025"/>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Font typeface="Arial"/>
              <a:buNone/>
            </a:pPr>
            <a:endParaRPr sz="2000" b="0" i="0" u="none" strike="noStrike" cap="none">
              <a:solidFill>
                <a:srgbClr val="666666"/>
              </a:solidFill>
              <a:latin typeface="Roboto"/>
              <a:ea typeface="Roboto"/>
              <a:cs typeface="Roboto"/>
              <a:sym typeface="Roboto"/>
            </a:endParaRPr>
          </a:p>
        </p:txBody>
      </p:sp>
      <p:sp>
        <p:nvSpPr>
          <p:cNvPr id="158" name="Shape 158"/>
          <p:cNvSpPr txBox="1"/>
          <p:nvPr/>
        </p:nvSpPr>
        <p:spPr>
          <a:xfrm>
            <a:off x="54900" y="-645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en" sz="2000" b="0" i="0" u="none" strike="noStrike" cap="none">
                <a:solidFill>
                  <a:srgbClr val="EE7807"/>
                </a:solidFill>
                <a:latin typeface="Roboto"/>
                <a:ea typeface="Roboto"/>
                <a:cs typeface="Roboto"/>
                <a:sym typeface="Roboto"/>
              </a:rPr>
              <a:t>The Clausehound </a:t>
            </a:r>
            <a:r>
              <a:rPr lang="en" sz="2000">
                <a:solidFill>
                  <a:srgbClr val="EE7807"/>
                </a:solidFill>
                <a:latin typeface="Roboto"/>
                <a:ea typeface="Roboto"/>
                <a:cs typeface="Roboto"/>
                <a:sym typeface="Roboto"/>
              </a:rPr>
              <a:t>Knowledge P</a:t>
            </a:r>
            <a:r>
              <a:rPr lang="en" sz="2000" b="0" i="0" u="none" strike="noStrike" cap="none">
                <a:solidFill>
                  <a:srgbClr val="EE7807"/>
                </a:solidFill>
                <a:latin typeface="Roboto"/>
                <a:ea typeface="Roboto"/>
                <a:cs typeface="Roboto"/>
                <a:sym typeface="Roboto"/>
              </a:rPr>
              <a:t>latform</a:t>
            </a:r>
          </a:p>
          <a:p>
            <a:pPr marL="0" marR="0" lvl="0" indent="0" algn="l" rtl="0">
              <a:lnSpc>
                <a:spcPct val="100000"/>
              </a:lnSpc>
              <a:spcBef>
                <a:spcPts val="0"/>
              </a:spcBef>
              <a:spcAft>
                <a:spcPts val="0"/>
              </a:spcAft>
              <a:buClr>
                <a:srgbClr val="666666"/>
              </a:buClr>
              <a:buFont typeface="Roboto"/>
              <a:buNone/>
            </a:pPr>
            <a:endParaRPr sz="1600" b="0" i="0" u="none" strike="noStrike" cap="none">
              <a:solidFill>
                <a:srgbClr val="666666"/>
              </a:solidFill>
              <a:latin typeface="Roboto"/>
              <a:ea typeface="Roboto"/>
              <a:cs typeface="Roboto"/>
              <a:sym typeface="Roboto"/>
            </a:endParaRPr>
          </a:p>
        </p:txBody>
      </p:sp>
      <p:sp>
        <p:nvSpPr>
          <p:cNvPr id="159" name="Shape 159"/>
          <p:cNvSpPr txBox="1"/>
          <p:nvPr/>
        </p:nvSpPr>
        <p:spPr>
          <a:xfrm>
            <a:off x="240962" y="4099210"/>
            <a:ext cx="1625700" cy="2463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Roboto"/>
              <a:buNone/>
            </a:pPr>
            <a:r>
              <a:rPr lang="en" sz="1000">
                <a:latin typeface="Roboto"/>
                <a:ea typeface="Roboto"/>
                <a:cs typeface="Roboto"/>
                <a:sym typeface="Roboto"/>
              </a:rPr>
              <a:t>Our proprietary</a:t>
            </a:r>
          </a:p>
          <a:p>
            <a:pPr marL="0" marR="0" lvl="0" indent="0" algn="l" rtl="0">
              <a:lnSpc>
                <a:spcPct val="100000"/>
              </a:lnSpc>
              <a:spcBef>
                <a:spcPts val="0"/>
              </a:spcBef>
              <a:spcAft>
                <a:spcPts val="0"/>
              </a:spcAft>
              <a:buClr>
                <a:srgbClr val="000000"/>
              </a:buClr>
              <a:buSzPct val="25000"/>
              <a:buFont typeface="Roboto"/>
              <a:buNone/>
            </a:pPr>
            <a:r>
              <a:rPr lang="en" sz="1000">
                <a:latin typeface="Roboto"/>
                <a:ea typeface="Roboto"/>
                <a:cs typeface="Roboto"/>
                <a:sym typeface="Roboto"/>
              </a:rPr>
              <a:t>bursting technology</a:t>
            </a:r>
          </a:p>
        </p:txBody>
      </p:sp>
      <p:pic>
        <p:nvPicPr>
          <p:cNvPr id="160" name="Shape 160"/>
          <p:cNvPicPr preferRelativeResize="0"/>
          <p:nvPr/>
        </p:nvPicPr>
        <p:blipFill rotWithShape="1">
          <a:blip r:embed="rId3">
            <a:alphaModFix/>
          </a:blip>
          <a:srcRect/>
          <a:stretch/>
        </p:blipFill>
        <p:spPr>
          <a:xfrm>
            <a:off x="381000" y="1252325"/>
            <a:ext cx="1295400" cy="2610600"/>
          </a:xfrm>
          <a:prstGeom prst="rect">
            <a:avLst/>
          </a:prstGeom>
          <a:noFill/>
          <a:ln>
            <a:noFill/>
          </a:ln>
        </p:spPr>
      </p:pic>
      <p:sp>
        <p:nvSpPr>
          <p:cNvPr id="161" name="Shape 161"/>
          <p:cNvSpPr txBox="1"/>
          <p:nvPr/>
        </p:nvSpPr>
        <p:spPr>
          <a:xfrm>
            <a:off x="152400" y="603150"/>
            <a:ext cx="8784300" cy="4446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666666"/>
              </a:buClr>
              <a:buFont typeface="Roboto"/>
              <a:buNone/>
            </a:pPr>
            <a:r>
              <a:rPr lang="en">
                <a:solidFill>
                  <a:srgbClr val="666666"/>
                </a:solidFill>
                <a:latin typeface="Roboto"/>
                <a:ea typeface="Roboto"/>
                <a:cs typeface="Roboto"/>
                <a:sym typeface="Roboto"/>
              </a:rPr>
              <a:t>Customers can choose an </a:t>
            </a:r>
            <a:r>
              <a:rPr lang="en" i="1">
                <a:solidFill>
                  <a:srgbClr val="666666"/>
                </a:solidFill>
                <a:latin typeface="Roboto"/>
                <a:ea typeface="Roboto"/>
                <a:cs typeface="Roboto"/>
                <a:sym typeface="Roboto"/>
              </a:rPr>
              <a:t>a-la-carte</a:t>
            </a:r>
            <a:r>
              <a:rPr lang="en">
                <a:solidFill>
                  <a:srgbClr val="666666"/>
                </a:solidFill>
                <a:latin typeface="Roboto"/>
                <a:ea typeface="Roboto"/>
                <a:cs typeface="Roboto"/>
                <a:sym typeface="Roboto"/>
              </a:rPr>
              <a:t>, or end-to-end knowledge solution</a:t>
            </a:r>
          </a:p>
        </p:txBody>
      </p:sp>
      <p:sp>
        <p:nvSpPr>
          <p:cNvPr id="162" name="Shape 162"/>
          <p:cNvSpPr txBox="1"/>
          <p:nvPr/>
        </p:nvSpPr>
        <p:spPr>
          <a:xfrm>
            <a:off x="2109700" y="1047750"/>
            <a:ext cx="1133400" cy="868200"/>
          </a:xfrm>
          <a:prstGeom prst="rect">
            <a:avLst/>
          </a:prstGeom>
          <a:noFill/>
          <a:ln>
            <a:noFill/>
          </a:ln>
        </p:spPr>
        <p:txBody>
          <a:bodyPr lIns="91425" tIns="91425" rIns="91425" bIns="91425" anchor="t" anchorCtr="0">
            <a:noAutofit/>
          </a:bodyPr>
          <a:lstStyle/>
          <a:p>
            <a:pPr lvl="0" rtl="0">
              <a:spcBef>
                <a:spcPts val="0"/>
              </a:spcBef>
              <a:buClr>
                <a:schemeClr val="dk1"/>
              </a:buClr>
              <a:buFont typeface="Arial"/>
              <a:buNone/>
            </a:pPr>
            <a:r>
              <a:rPr lang="en">
                <a:solidFill>
                  <a:schemeClr val="dk1"/>
                </a:solidFill>
                <a:latin typeface="Roboto"/>
                <a:ea typeface="Roboto"/>
                <a:cs typeface="Roboto"/>
                <a:sym typeface="Roboto"/>
              </a:rPr>
              <a:t>Legal Document Design with instant access to knowledge library</a:t>
            </a: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solidFill>
                <a:schemeClr val="dk1"/>
              </a:solidFill>
              <a:latin typeface="Roboto"/>
              <a:ea typeface="Roboto"/>
              <a:cs typeface="Roboto"/>
              <a:sym typeface="Roboto"/>
            </a:endParaRPr>
          </a:p>
          <a:p>
            <a:pPr lvl="0" rtl="0">
              <a:spcBef>
                <a:spcPts val="0"/>
              </a:spcBef>
              <a:buNone/>
            </a:pPr>
            <a:endParaRPr>
              <a:solidFill>
                <a:schemeClr val="dk1"/>
              </a:solidFill>
              <a:latin typeface="Roboto"/>
              <a:ea typeface="Roboto"/>
              <a:cs typeface="Roboto"/>
              <a:sym typeface="Roboto"/>
            </a:endParaRPr>
          </a:p>
          <a:p>
            <a:pPr lvl="0" rtl="0">
              <a:spcBef>
                <a:spcPts val="0"/>
              </a:spcBef>
              <a:buNone/>
            </a:pPr>
            <a:endParaRPr>
              <a:solidFill>
                <a:schemeClr val="dk1"/>
              </a:solidFill>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p:txBody>
      </p:sp>
      <p:sp>
        <p:nvSpPr>
          <p:cNvPr id="163" name="Shape 163"/>
          <p:cNvSpPr txBox="1"/>
          <p:nvPr/>
        </p:nvSpPr>
        <p:spPr>
          <a:xfrm>
            <a:off x="3692700" y="1023725"/>
            <a:ext cx="1451100" cy="1196400"/>
          </a:xfrm>
          <a:prstGeom prst="rect">
            <a:avLst/>
          </a:prstGeom>
          <a:noFill/>
          <a:ln>
            <a:noFill/>
          </a:ln>
        </p:spPr>
        <p:txBody>
          <a:bodyPr lIns="91425" tIns="91425" rIns="91425" bIns="91425" anchor="t" anchorCtr="0">
            <a:noAutofit/>
          </a:bodyPr>
          <a:lstStyle/>
          <a:p>
            <a:pPr lvl="0" rtl="0">
              <a:spcBef>
                <a:spcPts val="0"/>
              </a:spcBef>
              <a:buNone/>
            </a:pPr>
            <a:r>
              <a:rPr lang="en">
                <a:latin typeface="Roboto"/>
                <a:ea typeface="Roboto"/>
                <a:cs typeface="Roboto"/>
                <a:sym typeface="Roboto"/>
              </a:rPr>
              <a:t>Experiential knowledge transfer using our compare tool</a:t>
            </a: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Clr>
                <a:schemeClr val="dk1"/>
              </a:buClr>
              <a:buFont typeface="Arial"/>
              <a:buNone/>
            </a:pPr>
            <a:endParaRPr>
              <a:latin typeface="Roboto"/>
              <a:ea typeface="Roboto"/>
              <a:cs typeface="Roboto"/>
              <a:sym typeface="Roboto"/>
            </a:endParaRPr>
          </a:p>
        </p:txBody>
      </p:sp>
      <p:sp>
        <p:nvSpPr>
          <p:cNvPr id="164" name="Shape 164"/>
          <p:cNvSpPr txBox="1"/>
          <p:nvPr/>
        </p:nvSpPr>
        <p:spPr>
          <a:xfrm>
            <a:off x="5386300" y="1023725"/>
            <a:ext cx="1152600" cy="908100"/>
          </a:xfrm>
          <a:prstGeom prst="rect">
            <a:avLst/>
          </a:prstGeom>
          <a:noFill/>
          <a:ln>
            <a:noFill/>
          </a:ln>
        </p:spPr>
        <p:txBody>
          <a:bodyPr lIns="91425" tIns="91425" rIns="91425" bIns="91425" anchor="t" anchorCtr="0">
            <a:noAutofit/>
          </a:bodyPr>
          <a:lstStyle/>
          <a:p>
            <a:pPr lvl="0" rtl="0">
              <a:spcBef>
                <a:spcPts val="0"/>
              </a:spcBef>
              <a:buNone/>
            </a:pPr>
            <a:r>
              <a:rPr lang="en">
                <a:latin typeface="Roboto"/>
                <a:ea typeface="Roboto"/>
                <a:cs typeface="Roboto"/>
                <a:sym typeface="Roboto"/>
              </a:rPr>
              <a:t>Learning tool for concept onboarding</a:t>
            </a:r>
          </a:p>
          <a:p>
            <a:pPr lvl="0" rtl="0">
              <a:spcBef>
                <a:spcPts val="0"/>
              </a:spcBef>
              <a:buNone/>
            </a:pPr>
            <a:r>
              <a:rPr lang="en">
                <a:latin typeface="Roboto"/>
                <a:ea typeface="Roboto"/>
                <a:cs typeface="Roboto"/>
                <a:sym typeface="Roboto"/>
              </a:rPr>
              <a:t> </a:t>
            </a: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p:txBody>
      </p:sp>
      <p:cxnSp>
        <p:nvCxnSpPr>
          <p:cNvPr id="165" name="Shape 165"/>
          <p:cNvCxnSpPr/>
          <p:nvPr/>
        </p:nvCxnSpPr>
        <p:spPr>
          <a:xfrm flipH="1">
            <a:off x="5143950" y="1276350"/>
            <a:ext cx="10200" cy="2889900"/>
          </a:xfrm>
          <a:prstGeom prst="straightConnector1">
            <a:avLst/>
          </a:prstGeom>
          <a:noFill/>
          <a:ln w="9525" cap="flat" cmpd="sng">
            <a:solidFill>
              <a:schemeClr val="dk2"/>
            </a:solidFill>
            <a:prstDash val="solid"/>
            <a:round/>
            <a:headEnd type="none" w="lg" len="lg"/>
            <a:tailEnd type="none" w="lg" len="lg"/>
          </a:ln>
        </p:spPr>
      </p:cxnSp>
      <p:pic>
        <p:nvPicPr>
          <p:cNvPr id="166" name="Shape 166"/>
          <p:cNvPicPr preferRelativeResize="0"/>
          <p:nvPr/>
        </p:nvPicPr>
        <p:blipFill>
          <a:blip r:embed="rId4">
            <a:alphaModFix/>
          </a:blip>
          <a:stretch>
            <a:fillRect/>
          </a:stretch>
        </p:blipFill>
        <p:spPr>
          <a:xfrm>
            <a:off x="2100262" y="2847975"/>
            <a:ext cx="1133475" cy="819150"/>
          </a:xfrm>
          <a:prstGeom prst="rect">
            <a:avLst/>
          </a:prstGeom>
          <a:noFill/>
          <a:ln>
            <a:noFill/>
          </a:ln>
        </p:spPr>
      </p:pic>
      <p:cxnSp>
        <p:nvCxnSpPr>
          <p:cNvPr id="167" name="Shape 167"/>
          <p:cNvCxnSpPr/>
          <p:nvPr/>
        </p:nvCxnSpPr>
        <p:spPr>
          <a:xfrm flipH="1">
            <a:off x="6667950" y="1276350"/>
            <a:ext cx="10200" cy="2889900"/>
          </a:xfrm>
          <a:prstGeom prst="straightConnector1">
            <a:avLst/>
          </a:prstGeom>
          <a:noFill/>
          <a:ln w="9525" cap="flat" cmpd="sng">
            <a:solidFill>
              <a:schemeClr val="dk2"/>
            </a:solidFill>
            <a:prstDash val="solid"/>
            <a:round/>
            <a:headEnd type="none" w="lg" len="lg"/>
            <a:tailEnd type="none" w="lg" len="lg"/>
          </a:ln>
        </p:spPr>
      </p:cxnSp>
      <p:sp>
        <p:nvSpPr>
          <p:cNvPr id="168" name="Shape 168"/>
          <p:cNvSpPr txBox="1"/>
          <p:nvPr/>
        </p:nvSpPr>
        <p:spPr>
          <a:xfrm>
            <a:off x="7011450" y="1023725"/>
            <a:ext cx="1295400" cy="779400"/>
          </a:xfrm>
          <a:prstGeom prst="rect">
            <a:avLst/>
          </a:prstGeom>
          <a:noFill/>
          <a:ln>
            <a:noFill/>
          </a:ln>
        </p:spPr>
        <p:txBody>
          <a:bodyPr lIns="91425" tIns="91425" rIns="91425" bIns="91425" anchor="t" anchorCtr="0">
            <a:noAutofit/>
          </a:bodyPr>
          <a:lstStyle/>
          <a:p>
            <a:pPr lvl="0" rtl="0">
              <a:spcBef>
                <a:spcPts val="0"/>
              </a:spcBef>
              <a:buNone/>
            </a:pPr>
            <a:r>
              <a:rPr lang="en">
                <a:solidFill>
                  <a:schemeClr val="dk1"/>
                </a:solidFill>
                <a:latin typeface="Roboto"/>
                <a:ea typeface="Roboto"/>
                <a:cs typeface="Roboto"/>
                <a:sym typeface="Roboto"/>
              </a:rPr>
              <a:t>Massive Clause Library</a:t>
            </a: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solidFill>
                <a:schemeClr val="dk1"/>
              </a:solidFill>
              <a:latin typeface="Roboto"/>
              <a:ea typeface="Roboto"/>
              <a:cs typeface="Roboto"/>
              <a:sym typeface="Roboto"/>
            </a:endParaRPr>
          </a:p>
          <a:p>
            <a:pPr lvl="0" rtl="0">
              <a:spcBef>
                <a:spcPts val="0"/>
              </a:spcBef>
              <a:buNone/>
            </a:pPr>
            <a:endParaRPr>
              <a:solidFill>
                <a:schemeClr val="dk1"/>
              </a:solidFill>
              <a:latin typeface="Roboto"/>
              <a:ea typeface="Roboto"/>
              <a:cs typeface="Roboto"/>
              <a:sym typeface="Roboto"/>
            </a:endParaRPr>
          </a:p>
          <a:p>
            <a:pPr lvl="0" rtl="0">
              <a:spcBef>
                <a:spcPts val="0"/>
              </a:spcBef>
              <a:buNone/>
            </a:pPr>
            <a:endParaRPr>
              <a:solidFill>
                <a:schemeClr val="dk1"/>
              </a:solidFill>
              <a:latin typeface="Roboto"/>
              <a:ea typeface="Roboto"/>
              <a:cs typeface="Roboto"/>
              <a:sym typeface="Roboto"/>
            </a:endParaRPr>
          </a:p>
          <a:p>
            <a:pPr lvl="0" rtl="0">
              <a:spcBef>
                <a:spcPts val="0"/>
              </a:spcBef>
              <a:buNone/>
            </a:pPr>
            <a:endParaRPr>
              <a:solidFill>
                <a:schemeClr val="dk1"/>
              </a:solidFill>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a:p>
            <a:pPr lvl="0" rtl="0">
              <a:spcBef>
                <a:spcPts val="0"/>
              </a:spcBef>
              <a:buNone/>
            </a:pPr>
            <a:endParaRPr>
              <a:latin typeface="Roboto"/>
              <a:ea typeface="Roboto"/>
              <a:cs typeface="Roboto"/>
              <a:sym typeface="Roboto"/>
            </a:endParaRPr>
          </a:p>
        </p:txBody>
      </p:sp>
      <p:pic>
        <p:nvPicPr>
          <p:cNvPr id="169" name="Shape 169" descr="5.png"/>
          <p:cNvPicPr preferRelativeResize="0"/>
          <p:nvPr/>
        </p:nvPicPr>
        <p:blipFill>
          <a:blip r:embed="rId5">
            <a:alphaModFix/>
          </a:blip>
          <a:stretch>
            <a:fillRect/>
          </a:stretch>
        </p:blipFill>
        <p:spPr>
          <a:xfrm>
            <a:off x="5463650" y="2208425"/>
            <a:ext cx="871000" cy="1715874"/>
          </a:xfrm>
          <a:prstGeom prst="rect">
            <a:avLst/>
          </a:prstGeom>
          <a:noFill/>
          <a:ln>
            <a:noFill/>
          </a:ln>
        </p:spPr>
      </p:pic>
      <p:pic>
        <p:nvPicPr>
          <p:cNvPr id="170" name="Shape 170" descr="CH_Tree.png"/>
          <p:cNvPicPr preferRelativeResize="0"/>
          <p:nvPr/>
        </p:nvPicPr>
        <p:blipFill>
          <a:blip r:embed="rId6">
            <a:alphaModFix/>
          </a:blip>
          <a:stretch>
            <a:fillRect/>
          </a:stretch>
        </p:blipFill>
        <p:spPr>
          <a:xfrm>
            <a:off x="6738349" y="1837300"/>
            <a:ext cx="1936525" cy="2100976"/>
          </a:xfrm>
          <a:prstGeom prst="rect">
            <a:avLst/>
          </a:prstGeom>
          <a:noFill/>
          <a:ln>
            <a:noFill/>
          </a:ln>
        </p:spPr>
      </p:pic>
      <p:cxnSp>
        <p:nvCxnSpPr>
          <p:cNvPr id="171" name="Shape 171"/>
          <p:cNvCxnSpPr/>
          <p:nvPr/>
        </p:nvCxnSpPr>
        <p:spPr>
          <a:xfrm flipH="1">
            <a:off x="3543750" y="1276350"/>
            <a:ext cx="10200" cy="2889900"/>
          </a:xfrm>
          <a:prstGeom prst="straightConnector1">
            <a:avLst/>
          </a:prstGeom>
          <a:noFill/>
          <a:ln w="9525" cap="flat" cmpd="sng">
            <a:solidFill>
              <a:schemeClr val="dk2"/>
            </a:solidFill>
            <a:prstDash val="solid"/>
            <a:round/>
            <a:headEnd type="none" w="lg" len="lg"/>
            <a:tailEnd type="none" w="lg" len="lg"/>
          </a:ln>
        </p:spPr>
      </p:cxnSp>
      <p:pic>
        <p:nvPicPr>
          <p:cNvPr id="172" name="Shape 172" descr="nda-graphic(1).png"/>
          <p:cNvPicPr preferRelativeResize="0"/>
          <p:nvPr/>
        </p:nvPicPr>
        <p:blipFill>
          <a:blip r:embed="rId7">
            <a:alphaModFix/>
          </a:blip>
          <a:stretch>
            <a:fillRect/>
          </a:stretch>
        </p:blipFill>
        <p:spPr>
          <a:xfrm>
            <a:off x="3572874" y="2736775"/>
            <a:ext cx="1553450" cy="946051"/>
          </a:xfrm>
          <a:prstGeom prst="rect">
            <a:avLst/>
          </a:prstGeom>
          <a:noFill/>
          <a:ln>
            <a:noFill/>
          </a:ln>
        </p:spPr>
      </p:pic>
      <p:pic>
        <p:nvPicPr>
          <p:cNvPr id="173" name="Shape 173"/>
          <p:cNvPicPr preferRelativeResize="0"/>
          <p:nvPr/>
        </p:nvPicPr>
        <p:blipFill>
          <a:blip r:embed="rId8">
            <a:alphaModFix/>
          </a:blip>
          <a:stretch>
            <a:fillRect/>
          </a:stretch>
        </p:blipFill>
        <p:spPr>
          <a:xfrm>
            <a:off x="7840500" y="4847649"/>
            <a:ext cx="1221875" cy="2728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1000"/>
                                        <p:tgtEl>
                                          <p:spTgt spid="1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0"/>
                                        </p:tgtEl>
                                        <p:attrNameLst>
                                          <p:attrName>style.visibility</p:attrName>
                                        </p:attrNameLst>
                                      </p:cBhvr>
                                      <p:to>
                                        <p:strVal val="visible"/>
                                      </p:to>
                                    </p:set>
                                    <p:animEffect transition="in" filter="fade">
                                      <p:cBhvr>
                                        <p:cTn id="12" dur="1000"/>
                                        <p:tgtEl>
                                          <p:spTgt spid="160"/>
                                        </p:tgtEl>
                                      </p:cBhvr>
                                    </p:animEffect>
                                  </p:childTnLst>
                                </p:cTn>
                              </p:par>
                              <p:par>
                                <p:cTn id="13" presetID="10" presetClass="entr" presetSubtype="0" fill="hold" nodeType="withEffect">
                                  <p:stCondLst>
                                    <p:cond delay="0"/>
                                  </p:stCondLst>
                                  <p:childTnLst>
                                    <p:set>
                                      <p:cBhvr>
                                        <p:cTn id="14" dur="1" fill="hold">
                                          <p:stCondLst>
                                            <p:cond delay="0"/>
                                          </p:stCondLst>
                                        </p:cTn>
                                        <p:tgtEl>
                                          <p:spTgt spid="162"/>
                                        </p:tgtEl>
                                        <p:attrNameLst>
                                          <p:attrName>style.visibility</p:attrName>
                                        </p:attrNameLst>
                                      </p:cBhvr>
                                      <p:to>
                                        <p:strVal val="visible"/>
                                      </p:to>
                                    </p:set>
                                    <p:animEffect transition="in" filter="fade">
                                      <p:cBhvr>
                                        <p:cTn id="15" dur="1000"/>
                                        <p:tgtEl>
                                          <p:spTgt spid="162"/>
                                        </p:tgtEl>
                                      </p:cBhvr>
                                    </p:animEffect>
                                  </p:childTnLst>
                                </p:cTn>
                              </p:par>
                              <p:par>
                                <p:cTn id="16" presetID="10" presetClass="entr" presetSubtype="0" fill="hold" nodeType="with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fade">
                                      <p:cBhvr>
                                        <p:cTn id="18" dur="1000"/>
                                        <p:tgtEl>
                                          <p:spTgt spid="159"/>
                                        </p:tgtEl>
                                      </p:cBhvr>
                                    </p:animEffect>
                                  </p:childTnLst>
                                </p:cTn>
                              </p:par>
                              <p:par>
                                <p:cTn id="19" presetID="10" presetClass="entr" presetSubtype="0" fill="hold" nodeType="withEffect">
                                  <p:stCondLst>
                                    <p:cond delay="0"/>
                                  </p:stCondLst>
                                  <p:childTnLst>
                                    <p:set>
                                      <p:cBhvr>
                                        <p:cTn id="20" dur="1" fill="hold">
                                          <p:stCondLst>
                                            <p:cond delay="0"/>
                                          </p:stCondLst>
                                        </p:cTn>
                                        <p:tgtEl>
                                          <p:spTgt spid="166"/>
                                        </p:tgtEl>
                                        <p:attrNameLst>
                                          <p:attrName>style.visibility</p:attrName>
                                        </p:attrNameLst>
                                      </p:cBhvr>
                                      <p:to>
                                        <p:strVal val="visible"/>
                                      </p:to>
                                    </p:set>
                                    <p:animEffect transition="in" filter="fade">
                                      <p:cBhvr>
                                        <p:cTn id="21" dur="1000"/>
                                        <p:tgtEl>
                                          <p:spTgt spid="166"/>
                                        </p:tgtEl>
                                      </p:cBhvr>
                                    </p:animEffect>
                                  </p:childTnLst>
                                </p:cTn>
                              </p:par>
                              <p:par>
                                <p:cTn id="22" presetID="10" presetClass="entr" presetSubtype="0" fill="hold" nodeType="withEffect">
                                  <p:stCondLst>
                                    <p:cond delay="0"/>
                                  </p:stCondLst>
                                  <p:childTnLst>
                                    <p:set>
                                      <p:cBhvr>
                                        <p:cTn id="23" dur="1" fill="hold">
                                          <p:stCondLst>
                                            <p:cond delay="0"/>
                                          </p:stCondLst>
                                        </p:cTn>
                                        <p:tgtEl>
                                          <p:spTgt spid="171"/>
                                        </p:tgtEl>
                                        <p:attrNameLst>
                                          <p:attrName>style.visibility</p:attrName>
                                        </p:attrNameLst>
                                      </p:cBhvr>
                                      <p:to>
                                        <p:strVal val="visible"/>
                                      </p:to>
                                    </p:set>
                                    <p:animEffect transition="in" filter="fade">
                                      <p:cBhvr>
                                        <p:cTn id="24" dur="1000"/>
                                        <p:tgtEl>
                                          <p:spTgt spid="17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63"/>
                                        </p:tgtEl>
                                        <p:attrNameLst>
                                          <p:attrName>style.visibility</p:attrName>
                                        </p:attrNameLst>
                                      </p:cBhvr>
                                      <p:to>
                                        <p:strVal val="visible"/>
                                      </p:to>
                                    </p:set>
                                    <p:animEffect transition="in" filter="fade">
                                      <p:cBhvr>
                                        <p:cTn id="29" dur="1000"/>
                                        <p:tgtEl>
                                          <p:spTgt spid="163"/>
                                        </p:tgtEl>
                                      </p:cBhvr>
                                    </p:animEffect>
                                  </p:childTnLst>
                                </p:cTn>
                              </p:par>
                              <p:par>
                                <p:cTn id="30" presetID="10" presetClass="entr" presetSubtype="0" fill="hold" nodeType="withEffect">
                                  <p:stCondLst>
                                    <p:cond delay="0"/>
                                  </p:stCondLst>
                                  <p:childTnLst>
                                    <p:set>
                                      <p:cBhvr>
                                        <p:cTn id="31" dur="1" fill="hold">
                                          <p:stCondLst>
                                            <p:cond delay="0"/>
                                          </p:stCondLst>
                                        </p:cTn>
                                        <p:tgtEl>
                                          <p:spTgt spid="165"/>
                                        </p:tgtEl>
                                        <p:attrNameLst>
                                          <p:attrName>style.visibility</p:attrName>
                                        </p:attrNameLst>
                                      </p:cBhvr>
                                      <p:to>
                                        <p:strVal val="visible"/>
                                      </p:to>
                                    </p:set>
                                    <p:animEffect transition="in" filter="fade">
                                      <p:cBhvr>
                                        <p:cTn id="32" dur="1000"/>
                                        <p:tgtEl>
                                          <p:spTgt spid="165"/>
                                        </p:tgtEl>
                                      </p:cBhvr>
                                    </p:animEffect>
                                  </p:childTnLst>
                                </p:cTn>
                              </p:par>
                              <p:par>
                                <p:cTn id="33" presetID="10" presetClass="entr" presetSubtype="0" fill="hold" nodeType="withEffect">
                                  <p:stCondLst>
                                    <p:cond delay="0"/>
                                  </p:stCondLst>
                                  <p:childTnLst>
                                    <p:set>
                                      <p:cBhvr>
                                        <p:cTn id="34" dur="1" fill="hold">
                                          <p:stCondLst>
                                            <p:cond delay="0"/>
                                          </p:stCondLst>
                                        </p:cTn>
                                        <p:tgtEl>
                                          <p:spTgt spid="172"/>
                                        </p:tgtEl>
                                        <p:attrNameLst>
                                          <p:attrName>style.visibility</p:attrName>
                                        </p:attrNameLst>
                                      </p:cBhvr>
                                      <p:to>
                                        <p:strVal val="visible"/>
                                      </p:to>
                                    </p:set>
                                    <p:animEffect transition="in" filter="fade">
                                      <p:cBhvr>
                                        <p:cTn id="35" dur="1000"/>
                                        <p:tgtEl>
                                          <p:spTgt spid="17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4"/>
                                        </p:tgtEl>
                                        <p:attrNameLst>
                                          <p:attrName>style.visibility</p:attrName>
                                        </p:attrNameLst>
                                      </p:cBhvr>
                                      <p:to>
                                        <p:strVal val="visible"/>
                                      </p:to>
                                    </p:set>
                                    <p:animEffect transition="in" filter="fade">
                                      <p:cBhvr>
                                        <p:cTn id="40" dur="1000"/>
                                        <p:tgtEl>
                                          <p:spTgt spid="164"/>
                                        </p:tgtEl>
                                      </p:cBhvr>
                                    </p:animEffect>
                                  </p:childTnLst>
                                </p:cTn>
                              </p:par>
                              <p:par>
                                <p:cTn id="41" presetID="10" presetClass="entr" presetSubtype="0" fill="hold" nodeType="withEffect">
                                  <p:stCondLst>
                                    <p:cond delay="0"/>
                                  </p:stCondLst>
                                  <p:childTnLst>
                                    <p:set>
                                      <p:cBhvr>
                                        <p:cTn id="42" dur="1" fill="hold">
                                          <p:stCondLst>
                                            <p:cond delay="0"/>
                                          </p:stCondLst>
                                        </p:cTn>
                                        <p:tgtEl>
                                          <p:spTgt spid="167"/>
                                        </p:tgtEl>
                                        <p:attrNameLst>
                                          <p:attrName>style.visibility</p:attrName>
                                        </p:attrNameLst>
                                      </p:cBhvr>
                                      <p:to>
                                        <p:strVal val="visible"/>
                                      </p:to>
                                    </p:set>
                                    <p:animEffect transition="in" filter="fade">
                                      <p:cBhvr>
                                        <p:cTn id="43" dur="1000"/>
                                        <p:tgtEl>
                                          <p:spTgt spid="167"/>
                                        </p:tgtEl>
                                      </p:cBhvr>
                                    </p:animEffect>
                                  </p:childTnLst>
                                </p:cTn>
                              </p:par>
                              <p:par>
                                <p:cTn id="44" presetID="10" presetClass="entr" presetSubtype="0" fill="hold" nodeType="withEffect">
                                  <p:stCondLst>
                                    <p:cond delay="0"/>
                                  </p:stCondLst>
                                  <p:childTnLst>
                                    <p:set>
                                      <p:cBhvr>
                                        <p:cTn id="45" dur="1" fill="hold">
                                          <p:stCondLst>
                                            <p:cond delay="0"/>
                                          </p:stCondLst>
                                        </p:cTn>
                                        <p:tgtEl>
                                          <p:spTgt spid="169"/>
                                        </p:tgtEl>
                                        <p:attrNameLst>
                                          <p:attrName>style.visibility</p:attrName>
                                        </p:attrNameLst>
                                      </p:cBhvr>
                                      <p:to>
                                        <p:strVal val="visible"/>
                                      </p:to>
                                    </p:set>
                                    <p:animEffect transition="in" filter="fade">
                                      <p:cBhvr>
                                        <p:cTn id="46" dur="1000"/>
                                        <p:tgtEl>
                                          <p:spTgt spid="16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68"/>
                                        </p:tgtEl>
                                        <p:attrNameLst>
                                          <p:attrName>style.visibility</p:attrName>
                                        </p:attrNameLst>
                                      </p:cBhvr>
                                      <p:to>
                                        <p:strVal val="visible"/>
                                      </p:to>
                                    </p:set>
                                    <p:animEffect transition="in" filter="fade">
                                      <p:cBhvr>
                                        <p:cTn id="51" dur="1000"/>
                                        <p:tgtEl>
                                          <p:spTgt spid="168"/>
                                        </p:tgtEl>
                                      </p:cBhvr>
                                    </p:animEffect>
                                  </p:childTnLst>
                                </p:cTn>
                              </p:par>
                              <p:par>
                                <p:cTn id="52" presetID="10" presetClass="entr" presetSubtype="0" fill="hold" nodeType="withEffect">
                                  <p:stCondLst>
                                    <p:cond delay="0"/>
                                  </p:stCondLst>
                                  <p:childTnLst>
                                    <p:set>
                                      <p:cBhvr>
                                        <p:cTn id="53" dur="1" fill="hold">
                                          <p:stCondLst>
                                            <p:cond delay="0"/>
                                          </p:stCondLst>
                                        </p:cTn>
                                        <p:tgtEl>
                                          <p:spTgt spid="170"/>
                                        </p:tgtEl>
                                        <p:attrNameLst>
                                          <p:attrName>style.visibility</p:attrName>
                                        </p:attrNameLst>
                                      </p:cBhvr>
                                      <p:to>
                                        <p:strVal val="visible"/>
                                      </p:to>
                                    </p:set>
                                    <p:animEffect transition="in" filter="fade">
                                      <p:cBhvr>
                                        <p:cTn id="54" dur="10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p:nvPr/>
        </p:nvSpPr>
        <p:spPr>
          <a:xfrm>
            <a:off x="222575" y="1260175"/>
            <a:ext cx="8703600" cy="885300"/>
          </a:xfrm>
          <a:prstGeom prst="rect">
            <a:avLst/>
          </a:prstGeom>
          <a:noFill/>
          <a:ln>
            <a:noFill/>
          </a:ln>
        </p:spPr>
        <p:txBody>
          <a:bodyPr lIns="91425" tIns="91425" rIns="91425" bIns="91425" anchor="t" anchorCtr="0">
            <a:noAutofit/>
          </a:bodyPr>
          <a:lstStyle/>
          <a:p>
            <a:pPr marL="0" marR="0" lvl="0" indent="0" algn="ctr" rtl="0">
              <a:lnSpc>
                <a:spcPct val="100000"/>
              </a:lnSpc>
              <a:spcBef>
                <a:spcPts val="0"/>
              </a:spcBef>
              <a:spcAft>
                <a:spcPts val="0"/>
              </a:spcAft>
              <a:buClr>
                <a:srgbClr val="666666"/>
              </a:buClr>
              <a:buSzPct val="25000"/>
              <a:buFont typeface="Roboto"/>
              <a:buNone/>
            </a:pPr>
            <a:r>
              <a:rPr lang="en" sz="2000">
                <a:solidFill>
                  <a:srgbClr val="EE7807"/>
                </a:solidFill>
                <a:latin typeface="Roboto"/>
                <a:ea typeface="Roboto"/>
                <a:cs typeface="Roboto"/>
                <a:sym typeface="Roboto"/>
              </a:rPr>
              <a:t>How Clausehound is being used to bring blended learning into the classroom</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1281</Words>
  <Application>Microsoft Macintosh PowerPoint</Application>
  <PresentationFormat>On-screen Show (16:9)</PresentationFormat>
  <Paragraphs>235</Paragraphs>
  <Slides>30</Slides>
  <Notes>30</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30</vt:i4>
      </vt:variant>
    </vt:vector>
  </HeadingPairs>
  <TitlesOfParts>
    <vt:vector size="35" baseType="lpstr">
      <vt:lpstr>Arial</vt:lpstr>
      <vt:lpstr>Roboto</vt:lpstr>
      <vt:lpstr>simple-light</vt:lpstr>
      <vt:lpstr>simple-light</vt:lpstr>
      <vt:lpstr>simple-light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Marvin and Carrie Gelkopf</cp:lastModifiedBy>
  <cp:revision>1</cp:revision>
  <dcterms:modified xsi:type="dcterms:W3CDTF">2017-04-18T15:10:03Z</dcterms:modified>
</cp:coreProperties>
</file>